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6" r:id="rId3"/>
    <p:sldId id="283" r:id="rId4"/>
    <p:sldId id="279" r:id="rId5"/>
    <p:sldId id="280" r:id="rId6"/>
    <p:sldId id="281" r:id="rId7"/>
    <p:sldId id="288" r:id="rId8"/>
    <p:sldId id="282" r:id="rId9"/>
    <p:sldId id="285" r:id="rId10"/>
    <p:sldId id="286" r:id="rId11"/>
    <p:sldId id="284" r:id="rId12"/>
    <p:sldId id="289" r:id="rId13"/>
    <p:sldId id="28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Lesson%20plan\Linear%20relat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Lesson%20plan\Linear%20relati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Lesson%20plan\Linear%20relation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XY\Downloads\unit%20plan\Linear%20relation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Speed (m/s)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SpeedAccelDown!$E$16</c:f>
              <c:strCache>
                <c:ptCount val="1"/>
                <c:pt idx="0">
                  <c:v>v</c:v>
                </c:pt>
              </c:strCache>
            </c:strRef>
          </c:tx>
          <c:spPr>
            <a:ln w="666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SpeedAccelDown!$F$15:$K$15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xVal>
          <c:yVal>
            <c:numRef>
              <c:f>SpeedAccelDown!$F$16:$K$16</c:f>
              <c:numCache>
                <c:formatCode>General</c:formatCode>
                <c:ptCount val="6"/>
                <c:pt idx="0">
                  <c:v>10</c:v>
                </c:pt>
                <c:pt idx="1">
                  <c:v>8</c:v>
                </c:pt>
                <c:pt idx="2">
                  <c:v>6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839872"/>
        <c:axId val="90771840"/>
      </c:scatterChart>
      <c:valAx>
        <c:axId val="89839872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(second)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90771840"/>
        <c:crosses val="autoZero"/>
        <c:crossBetween val="midCat"/>
      </c:valAx>
      <c:valAx>
        <c:axId val="907718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Speed (m/s)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8983987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Distance Traveled </a:t>
            </a:r>
          </a:p>
        </c:rich>
      </c:tx>
      <c:layout>
        <c:manualLayout>
          <c:xMode val="edge"/>
          <c:yMode val="edge"/>
          <c:x val="0.31938176740671309"/>
          <c:y val="1.3008130081300813E-2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SpeedTimeDistance!$I$12</c:f>
              <c:strCache>
                <c:ptCount val="1"/>
                <c:pt idx="0">
                  <c:v>Distance (meter), D</c:v>
                </c:pt>
              </c:strCache>
            </c:strRef>
          </c:tx>
          <c:spPr>
            <a:ln w="666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SpeedTimeDistance!$H$13:$H$18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xVal>
          <c:yVal>
            <c:numRef>
              <c:f>SpeedTimeDistance!$I$13:$I$18</c:f>
              <c:numCache>
                <c:formatCode>General</c:formatCode>
                <c:ptCount val="6"/>
                <c:pt idx="0">
                  <c:v>3</c:v>
                </c:pt>
                <c:pt idx="1">
                  <c:v>6</c:v>
                </c:pt>
                <c:pt idx="2">
                  <c:v>9</c:v>
                </c:pt>
                <c:pt idx="3">
                  <c:v>12</c:v>
                </c:pt>
                <c:pt idx="4">
                  <c:v>15</c:v>
                </c:pt>
                <c:pt idx="5">
                  <c:v>18</c:v>
                </c:pt>
              </c:numCache>
            </c:numRef>
          </c:yVal>
          <c:smooth val="0"/>
        </c:ser>
        <c:ser>
          <c:idx val="1"/>
          <c:order val="1"/>
          <c:spPr>
            <a:ln w="66675">
              <a:noFill/>
            </a:ln>
          </c:spPr>
          <c:marker>
            <c:symbol val="square"/>
            <c:size val="13"/>
            <c:spPr>
              <a:solidFill>
                <a:schemeClr val="tx2"/>
              </a:solidFill>
            </c:spPr>
          </c:marker>
          <c:trendline>
            <c:trendlineType val="linear"/>
            <c:dispRSqr val="0"/>
            <c:dispEq val="0"/>
          </c:trendline>
          <c:xVal>
            <c:numRef>
              <c:f>SpeedTimeDistance!$H$31:$H$36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xVal>
          <c:yVal>
            <c:numRef>
              <c:f>SpeedTimeDistance!$I$31:$I$36</c:f>
              <c:numCache>
                <c:formatCode>General</c:formatCode>
                <c:ptCount val="6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0091520"/>
        <c:axId val="90093440"/>
      </c:scatterChart>
      <c:valAx>
        <c:axId val="90091520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Time (Second)</a:t>
                </a:r>
              </a:p>
            </c:rich>
          </c:tx>
          <c:layout/>
          <c:overlay val="0"/>
        </c:title>
        <c:numFmt formatCode="General" sourceLinked="0"/>
        <c:majorTickMark val="none"/>
        <c:minorTickMark val="none"/>
        <c:tickLblPos val="nextTo"/>
        <c:crossAx val="90093440"/>
        <c:crosses val="autoZero"/>
        <c:crossBetween val="midCat"/>
      </c:valAx>
      <c:valAx>
        <c:axId val="90093440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Distance (meter)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9009152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'SpeedAccelDown (2)'!$E$16</c:f>
              <c:strCache>
                <c:ptCount val="1"/>
                <c:pt idx="0">
                  <c:v>v</c:v>
                </c:pt>
              </c:strCache>
            </c:strRef>
          </c:tx>
          <c:trendline>
            <c:trendlineType val="linear"/>
            <c:dispRSqr val="0"/>
            <c:dispEq val="0"/>
          </c:trendline>
          <c:xVal>
            <c:numRef>
              <c:f>'SpeedAccelDown (2)'!$F$15:$P$15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'SpeedAccelDown (2)'!$F$16:$P$16</c:f>
              <c:numCache>
                <c:formatCode>General</c:formatCode>
                <c:ptCount val="11"/>
                <c:pt idx="0">
                  <c:v>10</c:v>
                </c:pt>
                <c:pt idx="1">
                  <c:v>8</c:v>
                </c:pt>
                <c:pt idx="2">
                  <c:v>6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'SpeedAccelDown (2)'!$E$17</c:f>
              <c:strCache>
                <c:ptCount val="1"/>
                <c:pt idx="0">
                  <c:v>v</c:v>
                </c:pt>
              </c:strCache>
            </c:strRef>
          </c:tx>
          <c:trendline>
            <c:trendlineType val="linear"/>
            <c:dispRSqr val="0"/>
            <c:dispEq val="0"/>
          </c:trendline>
          <c:xVal>
            <c:numRef>
              <c:f>'SpeedAccelDown (2)'!$F$15:$P$15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'SpeedAccelDown (2)'!$F$17:$P$17</c:f>
              <c:numCache>
                <c:formatCode>General</c:formatCode>
                <c:ptCount val="11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  <c:pt idx="10">
                  <c:v>0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'SpeedAccelDown (2)'!$E$18</c:f>
              <c:strCache>
                <c:ptCount val="1"/>
                <c:pt idx="0">
                  <c:v>v</c:v>
                </c:pt>
              </c:strCache>
            </c:strRef>
          </c:tx>
          <c:trendline>
            <c:trendlineType val="linear"/>
            <c:dispRSqr val="0"/>
            <c:dispEq val="0"/>
          </c:trendline>
          <c:xVal>
            <c:numRef>
              <c:f>'SpeedAccelDown (2)'!$F$15:$P$15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'SpeedAccelDown (2)'!$F$18:$P$18</c:f>
              <c:numCache>
                <c:formatCode>General</c:formatCode>
                <c:ptCount val="11"/>
                <c:pt idx="0">
                  <c:v>10</c:v>
                </c:pt>
                <c:pt idx="1">
                  <c:v>5</c:v>
                </c:pt>
                <c:pt idx="2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1357952"/>
        <c:axId val="91359872"/>
      </c:scatterChart>
      <c:valAx>
        <c:axId val="91357952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1359872"/>
        <c:crosses val="autoZero"/>
        <c:crossBetween val="midCat"/>
        <c:majorUnit val="1"/>
        <c:minorUnit val="0.5"/>
      </c:valAx>
      <c:valAx>
        <c:axId val="91359872"/>
        <c:scaling>
          <c:orientation val="minMax"/>
          <c:min val="0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Speed (m/s)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135795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Speed</a:t>
            </a:r>
            <a:endParaRPr lang="en-US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SpeedAccelDown!$E$16</c:f>
              <c:strCache>
                <c:ptCount val="1"/>
                <c:pt idx="0">
                  <c:v>v</c:v>
                </c:pt>
              </c:strCache>
            </c:strRef>
          </c:tx>
          <c:spPr>
            <a:ln w="66675">
              <a:noFill/>
            </a:ln>
          </c:spPr>
          <c:xVal>
            <c:numRef>
              <c:f>SpeedAccelDown!$F$15:$K$15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xVal>
          <c:yVal>
            <c:numRef>
              <c:f>SpeedAccelDown!$F$16:$K$16</c:f>
              <c:numCache>
                <c:formatCode>General</c:formatCode>
                <c:ptCount val="6"/>
                <c:pt idx="0">
                  <c:v>10</c:v>
                </c:pt>
                <c:pt idx="1">
                  <c:v>8</c:v>
                </c:pt>
                <c:pt idx="2">
                  <c:v>6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1371776"/>
        <c:axId val="91402624"/>
      </c:scatterChart>
      <c:valAx>
        <c:axId val="9137177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 dirty="0"/>
                  <a:t>Time (second)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91402624"/>
        <c:crosses val="autoZero"/>
        <c:crossBetween val="midCat"/>
        <c:majorUnit val="1"/>
      </c:valAx>
      <c:valAx>
        <c:axId val="91402624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 dirty="0"/>
                  <a:t>Speed (m/s)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91371776"/>
        <c:crosses val="autoZero"/>
        <c:crossBetween val="midCat"/>
        <c:minorUnit val="1"/>
      </c:valAx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8162E-11ED-45AE-AEB4-002882755B68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BDE65-97F0-475A-81CC-19C680359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46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(1) Verbally slope indicates the steepness of a line (the sign indicates direction and the absolute value describes the steepness -- the larger the absolute value the steeper the graph.) This is related to the grade of a hill or the pitch of a roof.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(2) Algebraically slope is typically represented by m: for instance the equation of a line can be written as y=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mx+b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where m represents the slope. Also the slope formula where  . However, some linear functions use other letters for the value that is the slope of the graph such as a direct variation y=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kx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where k is the constant of proportionality.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(3) Graphically slope is often represented as rise over run, or  , or the ratio of the change in the vertical direction to the change of the horizontal.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(4) In modelling situations we say that the slope is the constant (or average) rate of change.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BDE65-97F0-475A-81CC-19C6803593B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32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BDE65-97F0-475A-81CC-19C6803593B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23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956B-E0DE-49EE-86E8-C4158305DCF2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5ADC-4E41-4F14-98C4-C0BA972CF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00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956B-E0DE-49EE-86E8-C4158305DCF2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5ADC-4E41-4F14-98C4-C0BA972CF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61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956B-E0DE-49EE-86E8-C4158305DCF2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5ADC-4E41-4F14-98C4-C0BA972CF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371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956B-E0DE-49EE-86E8-C4158305DCF2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5ADC-4E41-4F14-98C4-C0BA972CF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23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956B-E0DE-49EE-86E8-C4158305DCF2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5ADC-4E41-4F14-98C4-C0BA972CF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3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956B-E0DE-49EE-86E8-C4158305DCF2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5ADC-4E41-4F14-98C4-C0BA972CF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0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956B-E0DE-49EE-86E8-C4158305DCF2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5ADC-4E41-4F14-98C4-C0BA972CF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76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956B-E0DE-49EE-86E8-C4158305DCF2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5ADC-4E41-4F14-98C4-C0BA972CF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58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956B-E0DE-49EE-86E8-C4158305DCF2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5ADC-4E41-4F14-98C4-C0BA972CF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33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956B-E0DE-49EE-86E8-C4158305DCF2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5ADC-4E41-4F14-98C4-C0BA972CF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E956B-E0DE-49EE-86E8-C4158305DCF2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D5ADC-4E41-4F14-98C4-C0BA972CF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200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E956B-E0DE-49EE-86E8-C4158305DCF2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D5ADC-4E41-4F14-98C4-C0BA972CF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esmos.com/calculator" TargetMode="Externa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desmos.com/calculator" TargetMode="Externa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b="1" dirty="0" smtClean="0"/>
              <a:t>9.4 Slope-intercept  form of Linear Equation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411327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summary: calculate slope m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55" y="1560731"/>
            <a:ext cx="36576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2056015" y="3069491"/>
            <a:ext cx="91440" cy="9144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23655" y="2514600"/>
            <a:ext cx="9509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(</a:t>
            </a:r>
            <a:r>
              <a:rPr lang="en-US" sz="2400" b="1" i="1" dirty="0"/>
              <a:t>x</a:t>
            </a:r>
            <a:r>
              <a:rPr lang="en-US" sz="2400" b="1" i="1" baseline="-25000" dirty="0"/>
              <a:t>1</a:t>
            </a:r>
            <a:r>
              <a:rPr lang="en-US" sz="2400" b="1" i="1" dirty="0"/>
              <a:t>,y</a:t>
            </a:r>
            <a:r>
              <a:rPr lang="en-US" sz="2400" b="1" i="1" baseline="-25000" dirty="0"/>
              <a:t>1</a:t>
            </a:r>
            <a:r>
              <a:rPr lang="en-US" sz="2400" b="1" dirty="0"/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2833255" y="4567535"/>
            <a:ext cx="9509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(</a:t>
            </a:r>
            <a:r>
              <a:rPr lang="en-US" sz="2400" b="1" i="1" dirty="0" smtClean="0"/>
              <a:t>x</a:t>
            </a:r>
            <a:r>
              <a:rPr lang="en-US" sz="2400" b="1" i="1" baseline="-25000" dirty="0" smtClean="0"/>
              <a:t>2</a:t>
            </a:r>
            <a:r>
              <a:rPr lang="en-US" sz="2400" b="1" i="1" dirty="0" smtClean="0"/>
              <a:t>,y</a:t>
            </a:r>
            <a:r>
              <a:rPr lang="en-US" sz="2400" b="1" i="1" baseline="-25000" dirty="0" smtClean="0"/>
              <a:t>2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  <p:sp>
        <p:nvSpPr>
          <p:cNvPr id="8" name="Oval 7"/>
          <p:cNvSpPr/>
          <p:nvPr/>
        </p:nvSpPr>
        <p:spPr>
          <a:xfrm>
            <a:off x="2757055" y="4523542"/>
            <a:ext cx="91440" cy="9144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072447" y="3615154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91199" y="1347351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343400" y="1655916"/>
                <a:ext cx="3657600" cy="7062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𝒎</m:t>
                    </m:r>
                    <m:r>
                      <a:rPr lang="en-US" sz="28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1" i="1" dirty="0"/>
                          <m:t>y</m:t>
                        </m:r>
                        <m:r>
                          <m:rPr>
                            <m:nor/>
                          </m:rPr>
                          <a:rPr lang="en-US" sz="2800" b="1" i="1" baseline="-25000" dirty="0"/>
                          <m:t>1</m:t>
                        </m:r>
                        <m:r>
                          <a:rPr lang="en-US" sz="2800" b="1" i="1">
                            <a:latin typeface="Cambria Math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800" b="1" i="1" dirty="0"/>
                          <m:t>y</m:t>
                        </m:r>
                        <m:r>
                          <m:rPr>
                            <m:nor/>
                          </m:rPr>
                          <a:rPr lang="en-US" sz="2800" b="1" i="1" baseline="-25000" dirty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1" i="1" dirty="0"/>
                          <m:t>x</m:t>
                        </m:r>
                        <m:r>
                          <m:rPr>
                            <m:nor/>
                          </m:rPr>
                          <a:rPr lang="en-US" sz="2800" b="1" i="1" baseline="-25000" dirty="0"/>
                          <m:t>1</m:t>
                        </m:r>
                        <m:r>
                          <a:rPr lang="en-US" sz="2800" b="1" i="1">
                            <a:latin typeface="Cambria Math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800" b="1" i="1" dirty="0"/>
                          <m:t>x</m:t>
                        </m:r>
                        <m:r>
                          <m:rPr>
                            <m:nor/>
                          </m:rPr>
                          <a:rPr lang="en-US" sz="2800" b="1" i="1" baseline="-25000" dirty="0"/>
                          <m:t>2</m:t>
                        </m:r>
                      </m:den>
                    </m:f>
                  </m:oMath>
                </a14:m>
                <a:r>
                  <a:rPr lang="en-US" sz="2800" b="1" dirty="0"/>
                  <a:t> </a:t>
                </a:r>
                <a:r>
                  <a:rPr lang="en-US" sz="2800" b="1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1" i="1" dirty="0"/>
                          <m:t>y</m:t>
                        </m:r>
                        <m:r>
                          <m:rPr>
                            <m:nor/>
                          </m:rPr>
                          <a:rPr lang="en-US" sz="2800" b="1" i="1" baseline="-25000" dirty="0"/>
                          <m:t>2</m:t>
                        </m:r>
                        <m:r>
                          <a:rPr lang="en-US" sz="2800" b="1" i="1">
                            <a:latin typeface="Cambria Math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800" b="1" i="1" dirty="0"/>
                          <m:t>y</m:t>
                        </m:r>
                        <m:r>
                          <m:rPr>
                            <m:nor/>
                          </m:rPr>
                          <a:rPr lang="en-US" sz="2800" b="1" i="1" baseline="-25000" dirty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1" i="1" dirty="0"/>
                          <m:t>x</m:t>
                        </m:r>
                        <m:r>
                          <m:rPr>
                            <m:nor/>
                          </m:rPr>
                          <a:rPr lang="en-US" sz="2800" b="1" i="1" baseline="-25000" dirty="0"/>
                          <m:t>2</m:t>
                        </m:r>
                        <m:r>
                          <a:rPr lang="en-US" sz="2800" b="1" i="1">
                            <a:latin typeface="Cambria Math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800" b="1" i="1" dirty="0"/>
                          <m:t>x</m:t>
                        </m:r>
                        <m:r>
                          <m:rPr>
                            <m:nor/>
                          </m:rPr>
                          <a:rPr lang="en-US" sz="2800" b="1" i="1" baseline="-25000" dirty="0"/>
                          <m:t>1</m:t>
                        </m:r>
                      </m:den>
                    </m:f>
                  </m:oMath>
                </a14:m>
                <a:r>
                  <a:rPr lang="en-US" sz="2800" b="1" dirty="0"/>
                  <a:t> </a:t>
                </a: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1655916"/>
                <a:ext cx="3657600" cy="706284"/>
              </a:xfrm>
              <a:prstGeom prst="rect">
                <a:avLst/>
              </a:prstGeom>
              <a:blipFill rotWithShape="1">
                <a:blip r:embed="rId3"/>
                <a:stretch>
                  <a:fillRect b="-11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7315200" y="1515094"/>
            <a:ext cx="178727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(</a:t>
            </a:r>
            <a:r>
              <a:rPr lang="en-US" sz="1600" b="1" i="1" dirty="0" smtClean="0"/>
              <a:t>x</a:t>
            </a:r>
            <a:r>
              <a:rPr lang="en-US" sz="1600" b="1" i="1" baseline="-25000" dirty="0" smtClean="0"/>
              <a:t>1</a:t>
            </a:r>
            <a:r>
              <a:rPr lang="en-US" sz="1600" b="1" i="1" dirty="0" smtClean="0"/>
              <a:t>,y</a:t>
            </a:r>
            <a:r>
              <a:rPr lang="en-US" sz="1600" b="1" i="1" baseline="-25000" dirty="0" smtClean="0"/>
              <a:t>1</a:t>
            </a:r>
            <a:r>
              <a:rPr lang="en-US" sz="1600" b="1" dirty="0" smtClean="0"/>
              <a:t>) and </a:t>
            </a:r>
            <a:r>
              <a:rPr lang="en-US" sz="1600" b="1" dirty="0"/>
              <a:t>(</a:t>
            </a:r>
            <a:r>
              <a:rPr lang="en-US" sz="1600" b="1" i="1" dirty="0"/>
              <a:t>x</a:t>
            </a:r>
            <a:r>
              <a:rPr lang="en-US" sz="1600" b="1" i="1" baseline="-25000" dirty="0"/>
              <a:t>2</a:t>
            </a:r>
            <a:r>
              <a:rPr lang="en-US" sz="1600" b="1" i="1" dirty="0"/>
              <a:t>,y</a:t>
            </a:r>
            <a:r>
              <a:rPr lang="en-US" sz="1600" b="1" i="1" baseline="-25000" dirty="0"/>
              <a:t>2</a:t>
            </a:r>
            <a:r>
              <a:rPr lang="en-US" sz="1600" b="1" dirty="0"/>
              <a:t>)</a:t>
            </a:r>
          </a:p>
          <a:p>
            <a:r>
              <a:rPr lang="en-US" sz="1600" b="1" dirty="0" smtClean="0"/>
              <a:t>are any two different points on the line</a:t>
            </a:r>
            <a:endParaRPr lang="en-US" sz="1600" b="1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816125" y="2763070"/>
            <a:ext cx="339271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486400" y="3642530"/>
                <a:ext cx="2218877" cy="11614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b="1" dirty="0">
                    <a:solidFill>
                      <a:srgbClr val="FF0000"/>
                    </a:solidFill>
                  </a:rPr>
                  <a:t>m</a:t>
                </a:r>
                <a:r>
                  <a:rPr lang="en-US" sz="4800" b="1" dirty="0" smtClean="0">
                    <a:solidFill>
                      <a:srgbClr val="FF0000"/>
                    </a:solidFill>
                  </a:rPr>
                  <a:t> =</a:t>
                </a:r>
                <a14:m>
                  <m:oMath xmlns:m="http://schemas.openxmlformats.org/officeDocument/2006/math">
                    <m:r>
                      <a:rPr lang="en-US" sz="4800" b="1" i="0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4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𝑹𝒊𝒔𝒆</m:t>
                        </m:r>
                      </m:num>
                      <m:den>
                        <m:r>
                          <a:rPr lang="en-US" sz="4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𝑹𝒖𝒏</m:t>
                        </m:r>
                      </m:den>
                    </m:f>
                  </m:oMath>
                </a14:m>
                <a:endParaRPr lang="en-US" sz="4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642530"/>
                <a:ext cx="2218877" cy="1161472"/>
              </a:xfrm>
              <a:prstGeom prst="rect">
                <a:avLst/>
              </a:prstGeom>
              <a:blipFill rotWithShape="1">
                <a:blip r:embed="rId4"/>
                <a:stretch>
                  <a:fillRect l="-12363" b="-14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/>
          <p:nvPr/>
        </p:nvCxnSpPr>
        <p:spPr>
          <a:xfrm flipV="1">
            <a:off x="5486400" y="4048006"/>
            <a:ext cx="0" cy="533400"/>
          </a:xfrm>
          <a:prstGeom prst="line">
            <a:avLst/>
          </a:prstGeom>
          <a:ln w="5715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131095" y="4048006"/>
            <a:ext cx="0" cy="533400"/>
          </a:xfrm>
          <a:prstGeom prst="line">
            <a:avLst/>
          </a:prstGeom>
          <a:ln w="5715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585855" y="5449669"/>
            <a:ext cx="45581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Determine m is + or -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81600" y="4901625"/>
            <a:ext cx="29302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Count the divisions between two points</a:t>
            </a:r>
            <a:endParaRPr lang="en-US" sz="1600" b="1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164080" y="4569262"/>
            <a:ext cx="671024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099886" y="3172169"/>
            <a:ext cx="1849" cy="1421722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164080" y="4674730"/>
            <a:ext cx="5212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Run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21894" y="3878729"/>
            <a:ext cx="5341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Rise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54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 animBg="1"/>
      <p:bldP spid="14" grpId="0"/>
      <p:bldP spid="15" grpId="0"/>
      <p:bldP spid="17" grpId="0"/>
      <p:bldP spid="20" grpId="0"/>
      <p:bldP spid="21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Subtitle 3"/>
              <p:cNvSpPr txBox="1">
                <a:spLocks/>
              </p:cNvSpPr>
              <p:nvPr/>
            </p:nvSpPr>
            <p:spPr>
              <a:xfrm>
                <a:off x="469556" y="142618"/>
                <a:ext cx="3492844" cy="82275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4400" b="1" dirty="0" smtClean="0"/>
                  <a:t>b)   </a:t>
                </a:r>
                <a:r>
                  <a:rPr lang="en-US" sz="4400" b="1" i="1" dirty="0" smtClean="0"/>
                  <a:t>y</a:t>
                </a:r>
                <a:r>
                  <a:rPr lang="en-US" sz="4400" b="1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44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4400" b="1" i="1" dirty="0" smtClean="0"/>
                  <a:t>x</a:t>
                </a:r>
                <a:r>
                  <a:rPr lang="en-US" sz="4400" b="1" dirty="0" smtClean="0"/>
                  <a:t>+1</a:t>
                </a:r>
                <a:endParaRPr lang="en-US" sz="4400" b="1" dirty="0"/>
              </a:p>
            </p:txBody>
          </p:sp>
        </mc:Choice>
        <mc:Fallback xmlns="">
          <p:sp>
            <p:nvSpPr>
              <p:cNvPr id="5" name="Subtit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56" y="142618"/>
                <a:ext cx="3492844" cy="822754"/>
              </a:xfrm>
              <a:prstGeom prst="rect">
                <a:avLst/>
              </a:prstGeom>
              <a:blipFill rotWithShape="1">
                <a:blip r:embed="rId2"/>
                <a:stretch>
                  <a:fillRect l="-6981" b="-47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933965"/>
            <a:ext cx="4724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ubtitle 3"/>
          <p:cNvSpPr txBox="1">
            <a:spLocks/>
          </p:cNvSpPr>
          <p:nvPr/>
        </p:nvSpPr>
        <p:spPr>
          <a:xfrm>
            <a:off x="378940" y="1219200"/>
            <a:ext cx="3674076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 smtClean="0"/>
              <a:t>Look for y-intercept:</a:t>
            </a:r>
          </a:p>
          <a:p>
            <a:pPr marL="0" indent="0">
              <a:buNone/>
            </a:pPr>
            <a:r>
              <a:rPr lang="en-US" sz="2800" b="1" dirty="0" smtClean="0"/>
              <a:t>(0,1) </a:t>
            </a:r>
            <a:endParaRPr lang="en-US" sz="2800" b="1" dirty="0"/>
          </a:p>
        </p:txBody>
      </p:sp>
      <p:sp>
        <p:nvSpPr>
          <p:cNvPr id="8" name="Oval 7"/>
          <p:cNvSpPr/>
          <p:nvPr/>
        </p:nvSpPr>
        <p:spPr>
          <a:xfrm>
            <a:off x="6431280" y="2743200"/>
            <a:ext cx="91440" cy="9144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Subtitle 3"/>
              <p:cNvSpPr txBox="1">
                <a:spLocks/>
              </p:cNvSpPr>
              <p:nvPr/>
            </p:nvSpPr>
            <p:spPr>
              <a:xfrm>
                <a:off x="362464" y="2971800"/>
                <a:ext cx="3581400" cy="23622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800" b="1" dirty="0" smtClean="0"/>
                  <a:t>Look for the 2</a:t>
                </a:r>
                <a:r>
                  <a:rPr lang="en-US" sz="2800" b="1" baseline="30000" dirty="0" smtClean="0"/>
                  <a:t>nd</a:t>
                </a:r>
                <a:r>
                  <a:rPr lang="en-US" sz="2800" b="1" dirty="0" smtClean="0"/>
                  <a:t>  point:</a:t>
                </a:r>
              </a:p>
              <a:p>
                <a:pPr marL="0" indent="0">
                  <a:buNone/>
                </a:pPr>
                <a:r>
                  <a:rPr lang="en-US" sz="2800" b="1" dirty="0" smtClean="0"/>
                  <a:t>Calculation way:</a:t>
                </a:r>
              </a:p>
              <a:p>
                <a:pPr marL="0" indent="0">
                  <a:buNone/>
                </a:pPr>
                <a:r>
                  <a:rPr lang="en-US" sz="2800" b="1" dirty="0" smtClean="0"/>
                  <a:t>Let x=3</a:t>
                </a:r>
              </a:p>
              <a:p>
                <a:pPr marL="0" indent="0">
                  <a:buNone/>
                </a:pPr>
                <a:r>
                  <a:rPr lang="en-US" sz="2800" b="1" i="1" dirty="0" smtClean="0"/>
                  <a:t>y</a:t>
                </a:r>
                <a:r>
                  <a:rPr lang="en-US" sz="2800" b="1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800" b="1" i="1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800" b="1" i="1" dirty="0" smtClean="0"/>
                  <a:t>3</a:t>
                </a:r>
                <a:r>
                  <a:rPr lang="en-US" sz="2800" b="1" dirty="0" smtClean="0"/>
                  <a:t>+1 = 3</a:t>
                </a:r>
              </a:p>
              <a:p>
                <a:pPr marL="0" indent="0">
                  <a:buNone/>
                </a:pPr>
                <a:r>
                  <a:rPr lang="en-US" sz="2800" b="1" dirty="0" smtClean="0"/>
                  <a:t>(3,3)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9" name="Subtit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464" y="2971800"/>
                <a:ext cx="3581400" cy="2362200"/>
              </a:xfrm>
              <a:prstGeom prst="rect">
                <a:avLst/>
              </a:prstGeom>
              <a:blipFill rotWithShape="1">
                <a:blip r:embed="rId4"/>
                <a:stretch>
                  <a:fillRect l="-3401" t="-2326" r="-1531" b="-25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/>
          <p:cNvSpPr/>
          <p:nvPr/>
        </p:nvSpPr>
        <p:spPr>
          <a:xfrm>
            <a:off x="7833360" y="1828800"/>
            <a:ext cx="91440" cy="9144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114800" y="1219200"/>
            <a:ext cx="4724400" cy="3124200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706792" y="3265385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40784" y="835223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4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  <p:bldP spid="9" grpId="0" build="p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Subtitle 3"/>
              <p:cNvSpPr txBox="1">
                <a:spLocks/>
              </p:cNvSpPr>
              <p:nvPr/>
            </p:nvSpPr>
            <p:spPr>
              <a:xfrm>
                <a:off x="469556" y="142618"/>
                <a:ext cx="3492844" cy="82275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4400" b="1" dirty="0" smtClean="0"/>
                  <a:t>b)   </a:t>
                </a:r>
                <a:r>
                  <a:rPr lang="en-US" sz="4400" b="1" i="1" dirty="0" smtClean="0"/>
                  <a:t>y</a:t>
                </a:r>
                <a:r>
                  <a:rPr lang="en-US" sz="4400" b="1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44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4400" b="1" i="1" dirty="0" smtClean="0"/>
                  <a:t>x</a:t>
                </a:r>
                <a:r>
                  <a:rPr lang="en-US" sz="4400" b="1" dirty="0" smtClean="0"/>
                  <a:t>+1</a:t>
                </a:r>
                <a:endParaRPr lang="en-US" sz="4400" b="1" dirty="0"/>
              </a:p>
            </p:txBody>
          </p:sp>
        </mc:Choice>
        <mc:Fallback xmlns="">
          <p:sp>
            <p:nvSpPr>
              <p:cNvPr id="5" name="Subtit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556" y="142618"/>
                <a:ext cx="3492844" cy="822754"/>
              </a:xfrm>
              <a:prstGeom prst="rect">
                <a:avLst/>
              </a:prstGeom>
              <a:blipFill rotWithShape="1">
                <a:blip r:embed="rId2"/>
                <a:stretch>
                  <a:fillRect l="-6981" b="-47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933965"/>
            <a:ext cx="4724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ubtitle 3"/>
          <p:cNvSpPr txBox="1">
            <a:spLocks/>
          </p:cNvSpPr>
          <p:nvPr/>
        </p:nvSpPr>
        <p:spPr>
          <a:xfrm>
            <a:off x="378940" y="1219200"/>
            <a:ext cx="3674076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 smtClean="0"/>
              <a:t>Look for y-intercept:</a:t>
            </a:r>
          </a:p>
          <a:p>
            <a:pPr marL="0" indent="0">
              <a:buNone/>
            </a:pPr>
            <a:r>
              <a:rPr lang="en-US" sz="2800" b="1" dirty="0" smtClean="0"/>
              <a:t>(0,1) </a:t>
            </a:r>
            <a:endParaRPr lang="en-US" sz="2800" b="1" dirty="0"/>
          </a:p>
        </p:txBody>
      </p:sp>
      <p:sp>
        <p:nvSpPr>
          <p:cNvPr id="8" name="Oval 7"/>
          <p:cNvSpPr/>
          <p:nvPr/>
        </p:nvSpPr>
        <p:spPr>
          <a:xfrm>
            <a:off x="6431280" y="2743200"/>
            <a:ext cx="91440" cy="9144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Subtitle 3"/>
              <p:cNvSpPr txBox="1">
                <a:spLocks/>
              </p:cNvSpPr>
              <p:nvPr/>
            </p:nvSpPr>
            <p:spPr>
              <a:xfrm>
                <a:off x="378940" y="2502187"/>
                <a:ext cx="3581400" cy="23622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800" b="1" dirty="0" smtClean="0"/>
                  <a:t>Look for the 2</a:t>
                </a:r>
                <a:r>
                  <a:rPr lang="en-US" sz="2800" b="1" baseline="30000" dirty="0" smtClean="0"/>
                  <a:t>nd</a:t>
                </a:r>
                <a:r>
                  <a:rPr lang="en-US" sz="2800" b="1" dirty="0" smtClean="0"/>
                  <a:t>  point:</a:t>
                </a:r>
              </a:p>
              <a:p>
                <a:pPr marL="0" indent="0">
                  <a:buNone/>
                </a:pPr>
                <a:r>
                  <a:rPr lang="en-US" sz="2800" b="1" dirty="0" smtClean="0"/>
                  <a:t>Calculation way:</a:t>
                </a:r>
              </a:p>
              <a:p>
                <a:pPr marL="0" indent="0">
                  <a:buNone/>
                </a:pPr>
                <a:r>
                  <a:rPr lang="en-US" sz="2800" b="1" dirty="0" smtClean="0"/>
                  <a:t>Let x</a:t>
                </a:r>
                <a:r>
                  <a:rPr lang="en-US" sz="2800" b="1" dirty="0" smtClean="0"/>
                  <a:t>= </a:t>
                </a:r>
                <a:endParaRPr lang="en-US" sz="2800" b="1" dirty="0" smtClean="0"/>
              </a:p>
              <a:p>
                <a:pPr marL="0" indent="0">
                  <a:buNone/>
                </a:pPr>
                <a:r>
                  <a:rPr lang="en-US" sz="2800" b="1" i="1" dirty="0" smtClean="0"/>
                  <a:t>y</a:t>
                </a:r>
                <a:r>
                  <a:rPr lang="en-US" sz="2800" b="1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800" b="1" i="1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800" b="1" i="1" dirty="0" smtClean="0"/>
                  <a:t>     </a:t>
                </a:r>
                <a:r>
                  <a:rPr lang="en-US" sz="2800" b="1" dirty="0" smtClean="0"/>
                  <a:t>+</a:t>
                </a:r>
                <a:r>
                  <a:rPr lang="en-US" sz="2800" b="1" dirty="0" smtClean="0"/>
                  <a:t>1 = 3</a:t>
                </a:r>
              </a:p>
              <a:p>
                <a:pPr marL="0" indent="0">
                  <a:buNone/>
                </a:pPr>
                <a:r>
                  <a:rPr lang="en-US" sz="2800" b="1" dirty="0" smtClean="0"/>
                  <a:t>(3,3)</a:t>
                </a:r>
                <a:endParaRPr lang="en-US" sz="2800" b="1" dirty="0"/>
              </a:p>
            </p:txBody>
          </p:sp>
        </mc:Choice>
        <mc:Fallback>
          <p:sp>
            <p:nvSpPr>
              <p:cNvPr id="9" name="Subtit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940" y="2502187"/>
                <a:ext cx="3581400" cy="2362200"/>
              </a:xfrm>
              <a:prstGeom prst="rect">
                <a:avLst/>
              </a:prstGeom>
              <a:blipFill rotWithShape="1">
                <a:blip r:embed="rId4"/>
                <a:stretch>
                  <a:fillRect l="-3401" t="-2320" r="-1531" b="-25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/>
          <p:cNvSpPr/>
          <p:nvPr/>
        </p:nvSpPr>
        <p:spPr>
          <a:xfrm>
            <a:off x="7833360" y="1828800"/>
            <a:ext cx="91440" cy="9144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114800" y="1219200"/>
            <a:ext cx="4724400" cy="3124200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706792" y="3265385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40784" y="835223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0600" y="4572000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/>
              <a:t>x</a:t>
            </a:r>
            <a:endParaRPr lang="en-US" sz="32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1447800" y="400667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4139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67268E-6 L -0.05191 0.10432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" y="5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  <p:bldP spid="9" grpId="0" uiExpand="1" build="p"/>
      <p:bldP spid="10" grpId="0" animBg="1"/>
      <p:bldP spid="12" grpId="0"/>
      <p:bldP spid="12" grpId="1"/>
      <p:bldP spid="13" grpId="0"/>
      <p:bldP spid="13" grpId="1"/>
      <p:bldP spid="13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Subtitle 3"/>
              <p:cNvSpPr txBox="1">
                <a:spLocks/>
              </p:cNvSpPr>
              <p:nvPr/>
            </p:nvSpPr>
            <p:spPr>
              <a:xfrm>
                <a:off x="228600" y="111211"/>
                <a:ext cx="3492844" cy="82275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4400" b="1" dirty="0" smtClean="0"/>
                  <a:t>b)   </a:t>
                </a:r>
                <a:r>
                  <a:rPr lang="en-US" sz="4400" b="1" i="1" dirty="0" smtClean="0"/>
                  <a:t>y</a:t>
                </a:r>
                <a:r>
                  <a:rPr lang="en-US" sz="4400" b="1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4400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4400" b="1" i="1" dirty="0" smtClean="0"/>
                  <a:t>x</a:t>
                </a:r>
                <a:r>
                  <a:rPr lang="en-US" sz="4400" b="1" dirty="0" smtClean="0"/>
                  <a:t>+1</a:t>
                </a:r>
                <a:endParaRPr lang="en-US" sz="4400" b="1" dirty="0"/>
              </a:p>
            </p:txBody>
          </p:sp>
        </mc:Choice>
        <mc:Fallback xmlns="">
          <p:sp>
            <p:nvSpPr>
              <p:cNvPr id="5" name="Subtit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11211"/>
                <a:ext cx="3492844" cy="822754"/>
              </a:xfrm>
              <a:prstGeom prst="rect">
                <a:avLst/>
              </a:prstGeom>
              <a:blipFill rotWithShape="1">
                <a:blip r:embed="rId2"/>
                <a:stretch>
                  <a:fillRect l="-7168" b="-47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933965"/>
            <a:ext cx="4724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ubtitle 3"/>
          <p:cNvSpPr txBox="1">
            <a:spLocks/>
          </p:cNvSpPr>
          <p:nvPr/>
        </p:nvSpPr>
        <p:spPr>
          <a:xfrm>
            <a:off x="4343400" y="135925"/>
            <a:ext cx="3674076" cy="114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 smtClean="0"/>
              <a:t>Look for y-intercept:</a:t>
            </a:r>
          </a:p>
          <a:p>
            <a:pPr marL="0" indent="0">
              <a:buNone/>
            </a:pPr>
            <a:r>
              <a:rPr lang="en-US" sz="2800" b="1" dirty="0" smtClean="0"/>
              <a:t>(0,1) </a:t>
            </a:r>
            <a:endParaRPr lang="en-US" sz="2800" b="1" dirty="0"/>
          </a:p>
        </p:txBody>
      </p:sp>
      <p:sp>
        <p:nvSpPr>
          <p:cNvPr id="8" name="Oval 7"/>
          <p:cNvSpPr/>
          <p:nvPr/>
        </p:nvSpPr>
        <p:spPr>
          <a:xfrm>
            <a:off x="6431280" y="2743200"/>
            <a:ext cx="91440" cy="9144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Subtitle 3"/>
              <p:cNvSpPr txBox="1">
                <a:spLocks/>
              </p:cNvSpPr>
              <p:nvPr/>
            </p:nvSpPr>
            <p:spPr>
              <a:xfrm>
                <a:off x="228600" y="1392194"/>
                <a:ext cx="3886200" cy="363700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400" b="1" dirty="0" smtClean="0"/>
                  <a:t>Look for the 2</a:t>
                </a:r>
                <a:r>
                  <a:rPr lang="en-US" sz="2400" b="1" baseline="30000" dirty="0" smtClean="0"/>
                  <a:t>nd</a:t>
                </a:r>
                <a:r>
                  <a:rPr lang="en-US" sz="2400" b="1" dirty="0" smtClean="0"/>
                  <a:t>  point:</a:t>
                </a:r>
              </a:p>
              <a:p>
                <a:pPr marL="0" indent="0">
                  <a:buNone/>
                </a:pPr>
                <a:r>
                  <a:rPr lang="en-US" sz="2400" b="1" dirty="0" smtClean="0">
                    <a:solidFill>
                      <a:srgbClr val="FF0000"/>
                    </a:solidFill>
                  </a:rPr>
                  <a:t>Rise and Run</a:t>
                </a:r>
              </a:p>
              <a:p>
                <a:pPr marL="0" indent="0">
                  <a:buNone/>
                </a:pPr>
                <a:r>
                  <a:rPr lang="en-US" sz="2400" b="1" dirty="0" smtClean="0"/>
                  <a:t>The slope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400" b="1" dirty="0" smtClean="0"/>
                  <a:t>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/>
                          </a:rPr>
                          <m:t>𝑹𝒊𝒔𝒆</m:t>
                        </m:r>
                      </m:num>
                      <m:den>
                        <m:r>
                          <a:rPr lang="en-US" sz="2400" b="1" i="1" smtClean="0">
                            <a:latin typeface="Cambria Math"/>
                          </a:rPr>
                          <m:t>𝑹𝒖𝒏</m:t>
                        </m:r>
                      </m:den>
                    </m:f>
                  </m:oMath>
                </a14:m>
                <a:endParaRPr lang="en-US" sz="2400" b="1" dirty="0" smtClean="0"/>
              </a:p>
              <a:p>
                <a:pPr marL="0" indent="0">
                  <a:buNone/>
                </a:pPr>
                <a:r>
                  <a:rPr lang="en-US" sz="2400" b="1" dirty="0" smtClean="0"/>
                  <a:t>Run is 3: count 3 units along the direction of x-axis</a:t>
                </a:r>
              </a:p>
              <a:p>
                <a:pPr marL="0" indent="0">
                  <a:buNone/>
                </a:pPr>
                <a:r>
                  <a:rPr lang="en-US" sz="2400" b="1" dirty="0" smtClean="0"/>
                  <a:t>Rise is 2: count 2 units up or down along y-axis</a:t>
                </a:r>
              </a:p>
              <a:p>
                <a:pPr marL="0" indent="0">
                  <a:buNone/>
                </a:pPr>
                <a:r>
                  <a:rPr lang="en-US" sz="2400" b="1" dirty="0" smtClean="0"/>
                  <a:t>(3,3)</a:t>
                </a:r>
                <a:endParaRPr lang="en-US" sz="2400" b="1" dirty="0"/>
              </a:p>
            </p:txBody>
          </p:sp>
        </mc:Choice>
        <mc:Fallback xmlns="">
          <p:sp>
            <p:nvSpPr>
              <p:cNvPr id="9" name="Subtit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392194"/>
                <a:ext cx="3886200" cy="3637005"/>
              </a:xfrm>
              <a:prstGeom prst="rect">
                <a:avLst/>
              </a:prstGeom>
              <a:blipFill rotWithShape="1">
                <a:blip r:embed="rId4"/>
                <a:stretch>
                  <a:fillRect l="-2512" t="-1340" r="-157" b="-21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/>
          <p:cNvSpPr/>
          <p:nvPr/>
        </p:nvSpPr>
        <p:spPr>
          <a:xfrm>
            <a:off x="7833360" y="1828800"/>
            <a:ext cx="91440" cy="9144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114800" y="1219200"/>
            <a:ext cx="4724400" cy="3124200"/>
          </a:xfrm>
          <a:prstGeom prst="lin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706792" y="3265385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40784" y="835223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522720" y="2781300"/>
            <a:ext cx="1356360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228600" y="4343400"/>
            <a:ext cx="838200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924800" y="1920240"/>
            <a:ext cx="0" cy="868680"/>
          </a:xfrm>
          <a:prstGeom prst="line">
            <a:avLst/>
          </a:prstGeom>
          <a:ln w="28575">
            <a:solidFill>
              <a:srgbClr val="C00000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2" name="Left-Right Arrow 2071"/>
          <p:cNvSpPr/>
          <p:nvPr/>
        </p:nvSpPr>
        <p:spPr>
          <a:xfrm>
            <a:off x="2209800" y="2362200"/>
            <a:ext cx="304800" cy="1600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Left-Right Arrow 56"/>
          <p:cNvSpPr/>
          <p:nvPr/>
        </p:nvSpPr>
        <p:spPr>
          <a:xfrm>
            <a:off x="2171700" y="2709940"/>
            <a:ext cx="304800" cy="16002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2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 animBg="1"/>
      <p:bldP spid="9" grpId="0" uiExpand="1" build="p"/>
      <p:bldP spid="10" grpId="0" animBg="1"/>
      <p:bldP spid="2072" grpId="0" animBg="1"/>
      <p:bldP spid="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54778"/>
            <a:ext cx="2266469" cy="299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750027"/>
            <a:ext cx="2173463" cy="279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144889" y="5139898"/>
            <a:ext cx="41052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Equation: </a:t>
            </a:r>
            <a:r>
              <a:rPr lang="en-US" sz="4800" b="1" i="1" dirty="0" smtClean="0"/>
              <a:t>B</a:t>
            </a:r>
            <a:r>
              <a:rPr lang="en-US" sz="4800" b="1" dirty="0" smtClean="0"/>
              <a:t>=3</a:t>
            </a:r>
            <a:r>
              <a:rPr lang="en-US" sz="4800" b="1" i="1" dirty="0" smtClean="0"/>
              <a:t>A</a:t>
            </a:r>
            <a:endParaRPr lang="en-US" sz="4800" b="1" i="1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6477000" cy="68664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Reviews of Previous Classes</a:t>
            </a:r>
            <a:endParaRPr lang="en-US" sz="3200" b="1" dirty="0"/>
          </a:p>
        </p:txBody>
      </p:sp>
      <p:sp>
        <p:nvSpPr>
          <p:cNvPr id="2" name="Left-Right Arrow 1"/>
          <p:cNvSpPr/>
          <p:nvPr/>
        </p:nvSpPr>
        <p:spPr>
          <a:xfrm>
            <a:off x="3251200" y="1806909"/>
            <a:ext cx="1828800" cy="685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-Right Arrow 11"/>
          <p:cNvSpPr/>
          <p:nvPr/>
        </p:nvSpPr>
        <p:spPr>
          <a:xfrm rot="3000485">
            <a:off x="2080862" y="4127618"/>
            <a:ext cx="1828800" cy="685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-Right Arrow 12"/>
          <p:cNvSpPr/>
          <p:nvPr/>
        </p:nvSpPr>
        <p:spPr>
          <a:xfrm rot="7062888">
            <a:off x="4655956" y="4079581"/>
            <a:ext cx="1828800" cy="6858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3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 txBox="1">
            <a:spLocks/>
          </p:cNvSpPr>
          <p:nvPr/>
        </p:nvSpPr>
        <p:spPr>
          <a:xfrm>
            <a:off x="1981200" y="1600200"/>
            <a:ext cx="46482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8800" b="1" i="1" dirty="0" smtClean="0"/>
              <a:t>y</a:t>
            </a:r>
            <a:r>
              <a:rPr lang="en-US" sz="8800" b="1" dirty="0" smtClean="0"/>
              <a:t>=</a:t>
            </a:r>
            <a:r>
              <a:rPr lang="en-US" sz="8800" b="1" dirty="0" err="1" smtClean="0"/>
              <a:t>m</a:t>
            </a:r>
            <a:r>
              <a:rPr lang="en-US" sz="8800" b="1" i="1" dirty="0" err="1" smtClean="0"/>
              <a:t>x</a:t>
            </a:r>
            <a:r>
              <a:rPr lang="en-US" sz="8800" b="1" dirty="0" err="1" smtClean="0"/>
              <a:t>+b</a:t>
            </a:r>
            <a:endParaRPr lang="en-US" sz="8800" b="1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632364" y="2743200"/>
            <a:ext cx="949036" cy="64112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4533900" y="1404618"/>
            <a:ext cx="723902" cy="50038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236686" y="907821"/>
            <a:ext cx="2324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y-intercept</a:t>
            </a:r>
            <a:endParaRPr lang="en-US" sz="3200" b="1" dirty="0"/>
          </a:p>
        </p:txBody>
      </p:sp>
      <p:sp>
        <p:nvSpPr>
          <p:cNvPr id="24" name="Left Brace 23"/>
          <p:cNvSpPr/>
          <p:nvPr/>
        </p:nvSpPr>
        <p:spPr>
          <a:xfrm>
            <a:off x="5181600" y="370836"/>
            <a:ext cx="457200" cy="1762764"/>
          </a:xfrm>
          <a:prstGeom prst="leftBrace">
            <a:avLst>
              <a:gd name="adj1" fmla="val 22342"/>
              <a:gd name="adj2" fmla="val 49574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ubtitle 3"/>
          <p:cNvSpPr txBox="1">
            <a:spLocks/>
          </p:cNvSpPr>
          <p:nvPr/>
        </p:nvSpPr>
        <p:spPr>
          <a:xfrm>
            <a:off x="5486400" y="367843"/>
            <a:ext cx="3543300" cy="19181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</a:pPr>
            <a:r>
              <a:rPr lang="en-US" sz="2400" b="1" dirty="0"/>
              <a:t>the </a:t>
            </a:r>
            <a:r>
              <a:rPr lang="en-US" sz="2400" b="1" dirty="0" smtClean="0"/>
              <a:t>intersection </a:t>
            </a:r>
            <a:r>
              <a:rPr lang="en-US" sz="2400" b="1" dirty="0"/>
              <a:t>of y-axis and the straight line</a:t>
            </a:r>
            <a:endParaRPr lang="en-US" sz="2400" b="1" dirty="0" smtClean="0"/>
          </a:p>
          <a:p>
            <a:pPr marL="182880" indent="-182880">
              <a:spcBef>
                <a:spcPts val="0"/>
              </a:spcBef>
            </a:pPr>
            <a:r>
              <a:rPr lang="en-US" sz="2400" b="1" dirty="0"/>
              <a:t>x=0, y=b</a:t>
            </a:r>
          </a:p>
          <a:p>
            <a:pPr marL="182880" indent="-182880">
              <a:spcBef>
                <a:spcPts val="0"/>
              </a:spcBef>
            </a:pPr>
            <a:r>
              <a:rPr lang="en-US" sz="2400" b="1" dirty="0" smtClean="0"/>
              <a:t>as ordered pair (0,b)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44568" y="3276600"/>
            <a:ext cx="1432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Slope</a:t>
            </a:r>
            <a:endParaRPr lang="en-US" sz="4000" b="1" dirty="0"/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2645519"/>
              </p:ext>
            </p:extLst>
          </p:nvPr>
        </p:nvGraphicFramePr>
        <p:xfrm>
          <a:off x="4895851" y="2971800"/>
          <a:ext cx="3648074" cy="3487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Rectangle 15"/>
          <p:cNvSpPr/>
          <p:nvPr/>
        </p:nvSpPr>
        <p:spPr>
          <a:xfrm>
            <a:off x="2035588" y="4353697"/>
            <a:ext cx="236314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i="1" dirty="0"/>
              <a:t>v </a:t>
            </a:r>
            <a:r>
              <a:rPr lang="en-US" sz="4400" b="1" dirty="0"/>
              <a:t>=-2</a:t>
            </a:r>
            <a:r>
              <a:rPr lang="en-US" sz="4400" b="1" i="1" dirty="0"/>
              <a:t>t</a:t>
            </a:r>
            <a:r>
              <a:rPr lang="en-US" sz="4400" b="1" dirty="0"/>
              <a:t>+10</a:t>
            </a:r>
            <a:endParaRPr lang="en-US" sz="4400" dirty="0"/>
          </a:p>
        </p:txBody>
      </p:sp>
      <p:sp>
        <p:nvSpPr>
          <p:cNvPr id="2" name="Oval 1"/>
          <p:cNvSpPr/>
          <p:nvPr/>
        </p:nvSpPr>
        <p:spPr>
          <a:xfrm>
            <a:off x="5181600" y="3657600"/>
            <a:ext cx="533398" cy="48425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791200" y="3715062"/>
            <a:ext cx="7393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2880" indent="-182880">
              <a:spcBef>
                <a:spcPts val="0"/>
              </a:spcBef>
            </a:pPr>
            <a:r>
              <a:rPr lang="en-US" b="1" dirty="0"/>
              <a:t>(</a:t>
            </a:r>
            <a:r>
              <a:rPr lang="en-US" b="1" dirty="0" smtClean="0"/>
              <a:t>0,10)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2133600" y="5033319"/>
            <a:ext cx="15616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2880" indent="-182880">
              <a:spcBef>
                <a:spcPts val="0"/>
              </a:spcBef>
            </a:pPr>
            <a:r>
              <a:rPr lang="en-US" sz="2800" b="1" dirty="0" smtClean="0"/>
              <a:t>t=0</a:t>
            </a:r>
            <a:r>
              <a:rPr lang="en-US" sz="2800" b="1" dirty="0"/>
              <a:t>, </a:t>
            </a:r>
            <a:r>
              <a:rPr lang="en-US" sz="2800" b="1" dirty="0" smtClean="0"/>
              <a:t>v=10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845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 animBg="1"/>
      <p:bldP spid="25" grpId="0" build="p"/>
      <p:bldP spid="13" grpId="0"/>
      <p:bldGraphic spid="15" grpId="0">
        <p:bldAsOne/>
      </p:bldGraphic>
      <p:bldP spid="16" grpId="0"/>
      <p:bldP spid="2" grpId="0" animBg="1"/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146084"/>
              </p:ext>
            </p:extLst>
          </p:nvPr>
        </p:nvGraphicFramePr>
        <p:xfrm>
          <a:off x="609600" y="762000"/>
          <a:ext cx="2895601" cy="2057398"/>
        </p:xfrm>
        <a:graphic>
          <a:graphicData uri="http://schemas.openxmlformats.org/drawingml/2006/table">
            <a:tbl>
              <a:tblPr/>
              <a:tblGrid>
                <a:gridCol w="836507"/>
                <a:gridCol w="1029547"/>
                <a:gridCol w="1029547"/>
              </a:tblGrid>
              <a:tr h="4768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Time (second), </a:t>
                      </a:r>
                      <a:r>
                        <a:rPr lang="en-US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Distance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(meter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), </a:t>
                      </a:r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D1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Distance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(meter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), </a:t>
                      </a:r>
                      <a:r>
                        <a:rPr lang="en-US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D2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34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34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34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34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34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34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4384319"/>
              </p:ext>
            </p:extLst>
          </p:nvPr>
        </p:nvGraphicFramePr>
        <p:xfrm>
          <a:off x="4724400" y="457200"/>
          <a:ext cx="4195763" cy="5553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52400" y="3134497"/>
                <a:ext cx="4572000" cy="7364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𝐷𝑖𝑠𝑡𝑎𝑛𝑐𝑒</m:t>
                          </m:r>
                          <m:r>
                            <a:rPr lang="en-US" sz="1400" b="0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 1 (</m:t>
                          </m:r>
                          <m:r>
                            <a:rPr lang="en-US" sz="1400" b="0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𝑚𝑒𝑡𝑒𝑟</m:t>
                          </m:r>
                          <m:r>
                            <a:rPr lang="en-US" sz="1400" b="0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)</m:t>
                          </m:r>
                        </m:num>
                        <m:den>
                          <m:r>
                            <a:rPr lang="en-US" sz="1400" b="0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𝑇𝑖𝑚𝑒</m:t>
                          </m:r>
                          <m:r>
                            <a:rPr lang="en-US" sz="1400" b="0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 (</m:t>
                          </m:r>
                          <m:r>
                            <a:rPr lang="en-US" sz="1400" b="0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𝑠𝑒𝑐𝑜𝑛𝑑</m:t>
                          </m:r>
                          <m:r>
                            <a:rPr lang="en-US" sz="1400" b="0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)</m:t>
                          </m:r>
                        </m:den>
                      </m:f>
                      <m:r>
                        <a:rPr lang="en-US" sz="1400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3</m:t>
                          </m:r>
                        </m:num>
                        <m:den>
                          <m:r>
                            <a:rPr lang="en-US" sz="14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1</m:t>
                          </m:r>
                        </m:den>
                      </m:f>
                      <m:r>
                        <a:rPr lang="en-US" sz="1400" i="1" smtClean="0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  <a:ea typeface="Calibri"/>
                          <a:cs typeface="Times New Roman"/>
                        </a:rPr>
                        <m:t>3</m:t>
                      </m:r>
                      <m:r>
                        <a:rPr lang="en-US" sz="1400" i="1">
                          <a:latin typeface="Cambria Math"/>
                          <a:ea typeface="Calibri"/>
                          <a:cs typeface="Times New Roman"/>
                        </a:rPr>
                        <m:t> </m:t>
                      </m:r>
                      <m:r>
                        <a:rPr lang="en-US" sz="1400" i="1">
                          <a:latin typeface="Cambria Math"/>
                          <a:ea typeface="Calibri"/>
                          <a:cs typeface="Times New Roman"/>
                        </a:rPr>
                        <m:t>𝑚𝑒𝑡𝑒𝑟</m:t>
                      </m:r>
                      <m:r>
                        <a:rPr lang="en-US" sz="1400" i="1">
                          <a:latin typeface="Cambria Math"/>
                          <a:ea typeface="Calibri"/>
                          <a:cs typeface="Times New Roman"/>
                        </a:rPr>
                        <m:t>/</m:t>
                      </m:r>
                      <m:r>
                        <a:rPr lang="en-US" sz="1400" i="1">
                          <a:latin typeface="Cambria Math"/>
                          <a:ea typeface="Calibri"/>
                          <a:cs typeface="Times New Roman"/>
                        </a:rPr>
                        <m:t>𝑠𝑒𝑐𝑜𝑛𝑑</m:t>
                      </m:r>
                    </m:oMath>
                  </m:oMathPara>
                </a14:m>
                <a:endParaRPr lang="en-US" sz="1400" dirty="0"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134497"/>
                <a:ext cx="4572000" cy="7364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17389" y="4114800"/>
                <a:ext cx="4572000" cy="7364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𝐷𝑖𝑠𝑡𝑎𝑛𝑐𝑒</m:t>
                          </m:r>
                          <m:r>
                            <a:rPr lang="en-US" sz="1400" b="0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 2 (</m:t>
                          </m:r>
                          <m:r>
                            <a:rPr lang="en-US" sz="1400" b="0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𝑚𝑒𝑡𝑒𝑟</m:t>
                          </m:r>
                          <m:r>
                            <a:rPr lang="en-US" sz="1400" b="0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)</m:t>
                          </m:r>
                        </m:num>
                        <m:den>
                          <m:r>
                            <a:rPr lang="en-US" sz="1400" b="0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𝑇𝑖𝑚𝑒</m:t>
                          </m:r>
                          <m:r>
                            <a:rPr lang="en-US" sz="1400" b="0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 (</m:t>
                          </m:r>
                          <m:r>
                            <a:rPr lang="en-US" sz="1400" b="0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𝑠𝑒𝑐𝑜𝑛𝑑</m:t>
                          </m:r>
                          <m:r>
                            <a:rPr lang="en-US" sz="1400" b="0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)</m:t>
                          </m:r>
                        </m:den>
                      </m:f>
                      <m:r>
                        <a:rPr lang="en-US" sz="1400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5</m:t>
                          </m:r>
                        </m:num>
                        <m:den>
                          <m:r>
                            <a:rPr lang="en-US" sz="14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1</m:t>
                          </m:r>
                        </m:den>
                      </m:f>
                      <m:r>
                        <a:rPr lang="en-US" sz="1400" i="1" smtClean="0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  <a:ea typeface="Calibri"/>
                          <a:cs typeface="Times New Roman"/>
                        </a:rPr>
                        <m:t>5</m:t>
                      </m:r>
                      <m:r>
                        <a:rPr lang="en-US" sz="1400" i="1">
                          <a:latin typeface="Cambria Math"/>
                          <a:ea typeface="Calibri"/>
                          <a:cs typeface="Times New Roman"/>
                        </a:rPr>
                        <m:t> </m:t>
                      </m:r>
                      <m:r>
                        <a:rPr lang="en-US" sz="1400" i="1">
                          <a:latin typeface="Cambria Math"/>
                          <a:ea typeface="Calibri"/>
                          <a:cs typeface="Times New Roman"/>
                        </a:rPr>
                        <m:t>𝑚𝑒𝑡𝑒𝑟</m:t>
                      </m:r>
                      <m:r>
                        <a:rPr lang="en-US" sz="1400" i="1">
                          <a:latin typeface="Cambria Math"/>
                          <a:ea typeface="Calibri"/>
                          <a:cs typeface="Times New Roman"/>
                        </a:rPr>
                        <m:t>/</m:t>
                      </m:r>
                      <m:r>
                        <a:rPr lang="en-US" sz="1400" i="1">
                          <a:latin typeface="Cambria Math"/>
                          <a:ea typeface="Calibri"/>
                          <a:cs typeface="Times New Roman"/>
                        </a:rPr>
                        <m:t>𝑠𝑒𝑐𝑜𝑛𝑑</m:t>
                      </m:r>
                    </m:oMath>
                  </m:oMathPara>
                </a14:m>
                <a:endParaRPr lang="en-US" sz="1400" dirty="0"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89" y="4114800"/>
                <a:ext cx="4572000" cy="7364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048000" y="3581400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D1=</a:t>
            </a:r>
            <a:r>
              <a:rPr lang="en-US" dirty="0" smtClean="0"/>
              <a:t>3 </a:t>
            </a:r>
            <a:r>
              <a:rPr lang="en-US" i="1" dirty="0" smtClean="0"/>
              <a:t>t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010930" y="4572000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D2=</a:t>
            </a:r>
            <a:r>
              <a:rPr lang="en-US" dirty="0" smtClean="0"/>
              <a:t>5 </a:t>
            </a:r>
            <a:r>
              <a:rPr lang="en-US" i="1" dirty="0" smtClean="0"/>
              <a:t>t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2952420" y="5261956"/>
            <a:ext cx="104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D3=</a:t>
            </a:r>
            <a:r>
              <a:rPr lang="en-US" dirty="0" smtClean="0"/>
              <a:t>100 </a:t>
            </a:r>
            <a:r>
              <a:rPr lang="en-US" i="1" dirty="0" smtClean="0"/>
              <a:t>t</a:t>
            </a:r>
            <a:endParaRPr lang="en-US" i="1" dirty="0"/>
          </a:p>
        </p:txBody>
      </p:sp>
      <p:sp>
        <p:nvSpPr>
          <p:cNvPr id="12" name="Oval 11"/>
          <p:cNvSpPr/>
          <p:nvPr/>
        </p:nvSpPr>
        <p:spPr>
          <a:xfrm>
            <a:off x="3451314" y="3581400"/>
            <a:ext cx="206285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3441763" y="4572401"/>
            <a:ext cx="206285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3414245" y="5261956"/>
            <a:ext cx="403315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" y="4856325"/>
            <a:ext cx="18353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 smtClean="0"/>
              <a:t>y=</a:t>
            </a:r>
            <a:r>
              <a:rPr lang="en-US" sz="4800" b="1" dirty="0" smtClean="0">
                <a:solidFill>
                  <a:srgbClr val="FF0000"/>
                </a:solidFill>
              </a:rPr>
              <a:t>m</a:t>
            </a:r>
            <a:r>
              <a:rPr lang="en-US" sz="4800" b="1" i="1" dirty="0" smtClean="0"/>
              <a:t>x</a:t>
            </a:r>
            <a:endParaRPr lang="en-US" sz="4800" b="1" i="1" dirty="0"/>
          </a:p>
        </p:txBody>
      </p:sp>
      <p:sp>
        <p:nvSpPr>
          <p:cNvPr id="17" name="Rectangle 16"/>
          <p:cNvSpPr/>
          <p:nvPr/>
        </p:nvSpPr>
        <p:spPr>
          <a:xfrm>
            <a:off x="7391400" y="6270210"/>
            <a:ext cx="1523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hlinkClick r:id="rId6"/>
              </a:rPr>
              <a:t>Tool Box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693361" y="1524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Class 1 Example 2: The graph shows the total distance travelled in relation to the time spent to travel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3766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category"/>
        </p:bldSub>
      </p:bldGraphic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029200" y="3200400"/>
            <a:ext cx="21996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i="1" dirty="0"/>
              <a:t>y=</a:t>
            </a:r>
            <a:r>
              <a:rPr lang="en-US" sz="4800" b="1" dirty="0" err="1"/>
              <a:t>m</a:t>
            </a:r>
            <a:r>
              <a:rPr lang="en-US" sz="4800" b="1" i="1" dirty="0" err="1"/>
              <a:t>x+</a:t>
            </a:r>
            <a:r>
              <a:rPr lang="en-US" sz="4800" b="1" dirty="0" err="1"/>
              <a:t>b</a:t>
            </a:r>
            <a:endParaRPr lang="en-US" sz="4800" dirty="0"/>
          </a:p>
        </p:txBody>
      </p:sp>
      <p:sp>
        <p:nvSpPr>
          <p:cNvPr id="8" name="Rectangle 7"/>
          <p:cNvSpPr/>
          <p:nvPr/>
        </p:nvSpPr>
        <p:spPr>
          <a:xfrm>
            <a:off x="7239947" y="3200398"/>
            <a:ext cx="99097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/>
              <a:t>m=</a:t>
            </a:r>
            <a:endParaRPr lang="en-US" sz="480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2981579"/>
              </p:ext>
            </p:extLst>
          </p:nvPr>
        </p:nvGraphicFramePr>
        <p:xfrm>
          <a:off x="126696" y="523875"/>
          <a:ext cx="4673904" cy="3819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angle 10"/>
          <p:cNvSpPr/>
          <p:nvPr/>
        </p:nvSpPr>
        <p:spPr>
          <a:xfrm>
            <a:off x="5029200" y="4716959"/>
            <a:ext cx="207781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i="1" dirty="0"/>
              <a:t>v </a:t>
            </a:r>
            <a:r>
              <a:rPr lang="en-US" sz="4400" b="1" dirty="0" smtClean="0"/>
              <a:t>=-</a:t>
            </a:r>
            <a:r>
              <a:rPr lang="en-US" sz="4400" b="1" i="1" dirty="0" smtClean="0"/>
              <a:t>t</a:t>
            </a:r>
            <a:r>
              <a:rPr lang="en-US" sz="4400" b="1" dirty="0" smtClean="0"/>
              <a:t>+10</a:t>
            </a:r>
            <a:endParaRPr lang="en-US" sz="4400" dirty="0"/>
          </a:p>
        </p:txBody>
      </p:sp>
      <p:sp>
        <p:nvSpPr>
          <p:cNvPr id="12" name="Rectangle 11"/>
          <p:cNvSpPr/>
          <p:nvPr/>
        </p:nvSpPr>
        <p:spPr>
          <a:xfrm>
            <a:off x="5063836" y="5402759"/>
            <a:ext cx="236314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i="1" dirty="0"/>
              <a:t>v </a:t>
            </a:r>
            <a:r>
              <a:rPr lang="en-US" sz="4400" b="1" dirty="0" smtClean="0"/>
              <a:t>=-5</a:t>
            </a:r>
            <a:r>
              <a:rPr lang="en-US" sz="4400" b="1" i="1" dirty="0" smtClean="0"/>
              <a:t>t</a:t>
            </a:r>
            <a:r>
              <a:rPr lang="en-US" sz="4400" b="1" dirty="0" smtClean="0"/>
              <a:t>+10</a:t>
            </a:r>
            <a:endParaRPr lang="en-US" sz="44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226086" y="177792"/>
            <a:ext cx="8570439" cy="4419600"/>
            <a:chOff x="304800" y="249005"/>
            <a:chExt cx="8570439" cy="4419600"/>
          </a:xfrm>
        </p:grpSpPr>
        <p:sp>
          <p:nvSpPr>
            <p:cNvPr id="5" name="Rectangle 4"/>
            <p:cNvSpPr/>
            <p:nvPr/>
          </p:nvSpPr>
          <p:spPr>
            <a:xfrm>
              <a:off x="5029200" y="2667000"/>
              <a:ext cx="2363147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b="1" i="1" dirty="0"/>
                <a:t>v </a:t>
              </a:r>
              <a:r>
                <a:rPr lang="en-US" sz="4400" b="1" dirty="0"/>
                <a:t>=-2</a:t>
              </a:r>
              <a:r>
                <a:rPr lang="en-US" sz="4400" b="1" i="1" dirty="0"/>
                <a:t>t</a:t>
              </a:r>
              <a:r>
                <a:rPr lang="en-US" sz="4400" b="1" dirty="0"/>
                <a:t>+10</a:t>
              </a:r>
              <a:endParaRPr lang="en-US" sz="4400" dirty="0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304800" y="249005"/>
              <a:ext cx="8570439" cy="4419600"/>
              <a:chOff x="304800" y="249005"/>
              <a:chExt cx="8570439" cy="4419600"/>
            </a:xfrm>
          </p:grpSpPr>
          <p:graphicFrame>
            <p:nvGraphicFramePr>
              <p:cNvPr id="13" name="Chart 12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05196065"/>
                  </p:ext>
                </p:extLst>
              </p:nvPr>
            </p:nvGraphicFramePr>
            <p:xfrm>
              <a:off x="304800" y="249005"/>
              <a:ext cx="4572000" cy="44196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pic>
            <p:nvPicPr>
              <p:cNvPr id="6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81600" y="533400"/>
                <a:ext cx="3693639" cy="1905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16" name="Rectangle 15"/>
          <p:cNvSpPr/>
          <p:nvPr/>
        </p:nvSpPr>
        <p:spPr>
          <a:xfrm>
            <a:off x="8153400" y="3200400"/>
            <a:ext cx="64312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/>
              <a:t>-2</a:t>
            </a:r>
            <a:endParaRPr lang="en-US" sz="4400" dirty="0"/>
          </a:p>
        </p:txBody>
      </p:sp>
      <p:sp>
        <p:nvSpPr>
          <p:cNvPr id="17" name="Rectangle 16"/>
          <p:cNvSpPr/>
          <p:nvPr/>
        </p:nvSpPr>
        <p:spPr>
          <a:xfrm>
            <a:off x="5029200" y="3969841"/>
            <a:ext cx="381707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i="1" dirty="0"/>
              <a:t>v </a:t>
            </a:r>
            <a:r>
              <a:rPr lang="en-US" sz="4400" b="1" dirty="0"/>
              <a:t>=-</a:t>
            </a:r>
            <a:r>
              <a:rPr lang="en-US" sz="4400" b="1" dirty="0" smtClean="0"/>
              <a:t>2</a:t>
            </a:r>
            <a:r>
              <a:rPr lang="en-US" sz="4400" b="1" i="1" dirty="0" smtClean="0"/>
              <a:t>t</a:t>
            </a:r>
            <a:r>
              <a:rPr lang="en-US" sz="4400" b="1" dirty="0" smtClean="0"/>
              <a:t>+10  </a:t>
            </a:r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</a:rPr>
              <a:t>m=-2</a:t>
            </a:r>
            <a:endParaRPr lang="en-US" sz="4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414415" y="4648200"/>
            <a:ext cx="13821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400" b="1" dirty="0">
                <a:solidFill>
                  <a:srgbClr val="FF0000"/>
                </a:solidFill>
              </a:rPr>
              <a:t>m=-1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498103" y="5417641"/>
            <a:ext cx="13821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400" b="1" dirty="0">
                <a:solidFill>
                  <a:schemeClr val="accent3">
                    <a:lumMod val="50000"/>
                  </a:schemeClr>
                </a:solidFill>
              </a:rPr>
              <a:t>m</a:t>
            </a:r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=-5</a:t>
            </a:r>
            <a:endParaRPr lang="en-US" sz="4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7522" y="462187"/>
            <a:ext cx="3693639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228600" y="6187082"/>
            <a:ext cx="1523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hlinkClick r:id="rId5"/>
              </a:rPr>
              <a:t>Tool Box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070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Graphic spid="10" grpId="0">
        <p:bldSub>
          <a:bldChart bld="series"/>
        </p:bldSub>
      </p:bldGraphic>
      <p:bldP spid="11" grpId="0"/>
      <p:bldP spid="12" grpId="0"/>
      <p:bldP spid="16" grpId="0"/>
      <p:bldP spid="16" grpId="1"/>
      <p:bldP spid="17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 txBox="1">
            <a:spLocks/>
          </p:cNvSpPr>
          <p:nvPr/>
        </p:nvSpPr>
        <p:spPr>
          <a:xfrm>
            <a:off x="1981200" y="1447800"/>
            <a:ext cx="464820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8800" b="1" i="1" dirty="0" smtClean="0"/>
              <a:t>y</a:t>
            </a:r>
            <a:r>
              <a:rPr lang="en-US" sz="8800" b="1" dirty="0" smtClean="0"/>
              <a:t>=</a:t>
            </a:r>
            <a:r>
              <a:rPr lang="en-US" sz="8800" b="1" dirty="0" err="1" smtClean="0"/>
              <a:t>m</a:t>
            </a:r>
            <a:r>
              <a:rPr lang="en-US" sz="8800" b="1" i="1" dirty="0" err="1" smtClean="0"/>
              <a:t>x</a:t>
            </a:r>
            <a:r>
              <a:rPr lang="en-US" sz="8800" b="1" dirty="0" err="1" smtClean="0"/>
              <a:t>+b</a:t>
            </a:r>
            <a:endParaRPr lang="en-US" sz="8800" b="1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632364" y="2438400"/>
            <a:ext cx="949036" cy="641121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387368" y="2667000"/>
            <a:ext cx="1432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Slope</a:t>
            </a:r>
            <a:endParaRPr lang="en-US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805297"/>
            <a:ext cx="4419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It measures(shows) how fast </a:t>
            </a:r>
            <a:r>
              <a:rPr lang="en-US" sz="3200" b="1" i="1" dirty="0" smtClean="0"/>
              <a:t>y</a:t>
            </a:r>
            <a:r>
              <a:rPr lang="en-US" sz="3200" b="1" dirty="0" smtClean="0"/>
              <a:t>-value changes with the changes of </a:t>
            </a:r>
            <a:r>
              <a:rPr lang="en-US" sz="3200" b="1" i="1" dirty="0" smtClean="0"/>
              <a:t>x</a:t>
            </a:r>
            <a:r>
              <a:rPr lang="en-US" sz="3200" b="1" dirty="0" smtClean="0"/>
              <a:t>-value</a:t>
            </a:r>
            <a:endParaRPr lang="en-US" sz="3200" b="1" dirty="0"/>
          </a:p>
        </p:txBody>
      </p:sp>
      <p:sp>
        <p:nvSpPr>
          <p:cNvPr id="10" name="Oval 9"/>
          <p:cNvSpPr/>
          <p:nvPr/>
        </p:nvSpPr>
        <p:spPr>
          <a:xfrm>
            <a:off x="2438400" y="4343400"/>
            <a:ext cx="1524000" cy="53860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>
            <a:off x="4343400" y="3276600"/>
            <a:ext cx="381000" cy="2743200"/>
          </a:xfrm>
          <a:prstGeom prst="leftBrace">
            <a:avLst>
              <a:gd name="adj1" fmla="val 22342"/>
              <a:gd name="adj2" fmla="val 49203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btitle 3"/>
          <p:cNvSpPr txBox="1">
            <a:spLocks/>
          </p:cNvSpPr>
          <p:nvPr/>
        </p:nvSpPr>
        <p:spPr>
          <a:xfrm>
            <a:off x="4686300" y="3124200"/>
            <a:ext cx="4305300" cy="33212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</a:pPr>
            <a:r>
              <a:rPr lang="en-US" sz="2200" b="1" dirty="0" smtClean="0"/>
              <a:t>m&gt;0, </a:t>
            </a:r>
            <a:r>
              <a:rPr lang="en-US" sz="2200" b="1" i="1" dirty="0" smtClean="0"/>
              <a:t>y-</a:t>
            </a:r>
            <a:r>
              <a:rPr lang="en-US" sz="2200" b="1" dirty="0" smtClean="0"/>
              <a:t>value increase, the greater m is, the faster y increase /the steeper the straight line </a:t>
            </a:r>
          </a:p>
          <a:p>
            <a:pPr marL="182880" indent="-182880">
              <a:spcBef>
                <a:spcPts val="0"/>
              </a:spcBef>
            </a:pPr>
            <a:r>
              <a:rPr lang="en-US" sz="2200" b="1" dirty="0" smtClean="0"/>
              <a:t>m=0, </a:t>
            </a:r>
            <a:r>
              <a:rPr lang="en-US" sz="2200" b="1" i="1" dirty="0" smtClean="0"/>
              <a:t>y</a:t>
            </a:r>
            <a:r>
              <a:rPr lang="en-US" sz="2200" b="1" dirty="0" smtClean="0"/>
              <a:t> is constant/does not change</a:t>
            </a:r>
          </a:p>
          <a:p>
            <a:pPr marL="182880" indent="-182880">
              <a:spcBef>
                <a:spcPts val="0"/>
              </a:spcBef>
            </a:pPr>
            <a:r>
              <a:rPr lang="en-US" sz="2200" b="1" dirty="0" smtClean="0"/>
              <a:t>m&lt;0, </a:t>
            </a:r>
            <a:r>
              <a:rPr lang="en-US" sz="2200" b="1" i="1" dirty="0" smtClean="0"/>
              <a:t>y</a:t>
            </a:r>
            <a:r>
              <a:rPr lang="en-US" sz="2200" b="1" dirty="0" smtClean="0"/>
              <a:t>-value decrease, </a:t>
            </a:r>
            <a:r>
              <a:rPr lang="en-US" sz="2200" b="1" dirty="0"/>
              <a:t>the </a:t>
            </a:r>
            <a:r>
              <a:rPr lang="en-US" sz="2200" b="1" dirty="0" smtClean="0"/>
              <a:t>smaller m </a:t>
            </a:r>
            <a:r>
              <a:rPr lang="en-US" sz="2200" b="1" dirty="0"/>
              <a:t>is, the faster </a:t>
            </a:r>
            <a:r>
              <a:rPr lang="en-US" sz="2200" b="1" i="1" dirty="0"/>
              <a:t>y</a:t>
            </a:r>
            <a:r>
              <a:rPr lang="en-US" sz="2200" b="1" dirty="0"/>
              <a:t> </a:t>
            </a:r>
            <a:r>
              <a:rPr lang="en-US" sz="2200" b="1" dirty="0" smtClean="0"/>
              <a:t>decrease </a:t>
            </a:r>
            <a:r>
              <a:rPr lang="en-US" sz="2200" b="1" dirty="0"/>
              <a:t>/the steeper the straight </a:t>
            </a:r>
            <a:r>
              <a:rPr lang="en-US" sz="2200" b="1" dirty="0" smtClean="0"/>
              <a:t>line</a:t>
            </a:r>
          </a:p>
          <a:p>
            <a:pPr marL="182880" indent="-182880">
              <a:spcBef>
                <a:spcPts val="0"/>
              </a:spcBef>
            </a:pPr>
            <a:r>
              <a:rPr lang="en-US" sz="2200" b="1" dirty="0" smtClean="0"/>
              <a:t>m is undefined, x=constant</a:t>
            </a:r>
            <a:endParaRPr lang="en-US" sz="2200" b="1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4533900" y="1404618"/>
            <a:ext cx="723902" cy="50038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236686" y="907821"/>
            <a:ext cx="2324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y-intercept</a:t>
            </a:r>
            <a:endParaRPr lang="en-US" sz="3200" b="1" dirty="0"/>
          </a:p>
        </p:txBody>
      </p:sp>
      <p:sp>
        <p:nvSpPr>
          <p:cNvPr id="24" name="Left Brace 23"/>
          <p:cNvSpPr/>
          <p:nvPr/>
        </p:nvSpPr>
        <p:spPr>
          <a:xfrm>
            <a:off x="5334000" y="370836"/>
            <a:ext cx="457200" cy="1762764"/>
          </a:xfrm>
          <a:prstGeom prst="leftBrace">
            <a:avLst>
              <a:gd name="adj1" fmla="val 22342"/>
              <a:gd name="adj2" fmla="val 49574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ubtitle 3"/>
          <p:cNvSpPr txBox="1">
            <a:spLocks/>
          </p:cNvSpPr>
          <p:nvPr/>
        </p:nvSpPr>
        <p:spPr>
          <a:xfrm>
            <a:off x="5600700" y="304800"/>
            <a:ext cx="3314700" cy="19181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</a:pPr>
            <a:r>
              <a:rPr lang="en-US" sz="2400" b="1" dirty="0"/>
              <a:t>the cross-point of y-axis and the straight line</a:t>
            </a:r>
            <a:endParaRPr lang="en-US" sz="2400" b="1" dirty="0" smtClean="0"/>
          </a:p>
          <a:p>
            <a:pPr marL="182880" indent="-182880">
              <a:spcBef>
                <a:spcPts val="0"/>
              </a:spcBef>
            </a:pPr>
            <a:r>
              <a:rPr lang="en-US" sz="2400" b="1" dirty="0" smtClean="0"/>
              <a:t>x=0, y=b</a:t>
            </a:r>
          </a:p>
          <a:p>
            <a:pPr marL="182880" indent="-182880">
              <a:spcBef>
                <a:spcPts val="0"/>
              </a:spcBef>
            </a:pPr>
            <a:r>
              <a:rPr lang="en-US" sz="2400" b="1" dirty="0" smtClean="0"/>
              <a:t>as ordered pair (0,b)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1000" y="3124200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Rate of Change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75107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1" grpId="0" animBg="1"/>
      <p:bldP spid="12" grpId="0" build="p"/>
      <p:bldP spid="21" grpId="0"/>
      <p:bldP spid="24" grpId="0" animBg="1"/>
      <p:bldP spid="25" grpId="0" uiExpand="1" build="p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Desmos</a:t>
            </a:r>
            <a:r>
              <a:rPr lang="en-US" dirty="0" smtClean="0"/>
              <a:t> Play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199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Create lines:</a:t>
            </a:r>
          </a:p>
          <a:p>
            <a:pPr marL="0" indent="0">
              <a:buNone/>
            </a:pPr>
            <a:r>
              <a:rPr lang="en-US" b="1" dirty="0" smtClean="0"/>
              <a:t>y=x    y=-x</a:t>
            </a:r>
          </a:p>
          <a:p>
            <a:pPr marL="0" indent="0">
              <a:buNone/>
            </a:pPr>
            <a:r>
              <a:rPr lang="en-US" b="1" dirty="0" smtClean="0"/>
              <a:t>y=2    y=-2</a:t>
            </a:r>
          </a:p>
          <a:p>
            <a:pPr marL="0" indent="0">
              <a:buNone/>
            </a:pPr>
            <a:r>
              <a:rPr lang="en-US" b="1" dirty="0" smtClean="0"/>
              <a:t>x=2    x=-2</a:t>
            </a:r>
          </a:p>
          <a:p>
            <a:pPr marL="0" indent="0">
              <a:buNone/>
            </a:pPr>
            <a:r>
              <a:rPr lang="en-US" b="1" dirty="0" smtClean="0"/>
              <a:t>y=3x+5   y=3x-5</a:t>
            </a:r>
          </a:p>
          <a:p>
            <a:pPr marL="0" indent="0">
              <a:buNone/>
            </a:pPr>
            <a:r>
              <a:rPr lang="en-US" b="1" dirty="0" smtClean="0"/>
              <a:t>y=-3x+5  y=-3x -5</a:t>
            </a:r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9475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36576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2042160" y="1889760"/>
            <a:ext cx="91440" cy="9144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657147" y="3291037"/>
            <a:ext cx="762000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2400" b="1"/>
            </a:lvl1pPr>
          </a:lstStyle>
          <a:p>
            <a:r>
              <a:rPr lang="en-US" dirty="0" smtClean="0"/>
              <a:t>(2,6)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09800" y="1604665"/>
            <a:ext cx="9509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(</a:t>
            </a:r>
            <a:r>
              <a:rPr lang="en-US" sz="2400" b="1" i="1" dirty="0"/>
              <a:t>x</a:t>
            </a:r>
            <a:r>
              <a:rPr lang="en-US" sz="2400" b="1" i="1" baseline="-25000" dirty="0"/>
              <a:t>1</a:t>
            </a:r>
            <a:r>
              <a:rPr lang="en-US" sz="2400" b="1" i="1" dirty="0"/>
              <a:t>,y</a:t>
            </a:r>
            <a:r>
              <a:rPr lang="en-US" sz="2400" b="1" i="1" baseline="-25000" dirty="0"/>
              <a:t>1</a:t>
            </a:r>
            <a:r>
              <a:rPr lang="en-US" sz="2400" b="1" dirty="0"/>
              <a:t>)</a:t>
            </a:r>
          </a:p>
        </p:txBody>
      </p:sp>
      <p:sp>
        <p:nvSpPr>
          <p:cNvPr id="9" name="Rectangle 8"/>
          <p:cNvSpPr/>
          <p:nvPr/>
        </p:nvSpPr>
        <p:spPr>
          <a:xfrm>
            <a:off x="2819400" y="3043535"/>
            <a:ext cx="9509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(</a:t>
            </a:r>
            <a:r>
              <a:rPr lang="en-US" sz="2400" b="1" i="1" dirty="0" smtClean="0"/>
              <a:t>x</a:t>
            </a:r>
            <a:r>
              <a:rPr lang="en-US" sz="2400" b="1" i="1" baseline="-25000" dirty="0" smtClean="0"/>
              <a:t>2</a:t>
            </a:r>
            <a:r>
              <a:rPr lang="en-US" sz="2400" b="1" i="1" dirty="0" smtClean="0"/>
              <a:t>,y</a:t>
            </a:r>
            <a:r>
              <a:rPr lang="en-US" sz="2400" b="1" i="1" baseline="-25000" dirty="0" smtClean="0"/>
              <a:t>2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  <p:sp>
        <p:nvSpPr>
          <p:cNvPr id="10" name="Oval 9"/>
          <p:cNvSpPr/>
          <p:nvPr/>
        </p:nvSpPr>
        <p:spPr>
          <a:xfrm>
            <a:off x="2743200" y="3343811"/>
            <a:ext cx="91440" cy="9144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48200" y="471278"/>
                <a:ext cx="4017895" cy="1989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The rate of change between two points:</a:t>
                </a:r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i="1" dirty="0"/>
                          <m:t>y</m:t>
                        </m:r>
                        <m:r>
                          <m:rPr>
                            <m:nor/>
                          </m:rPr>
                          <a:rPr lang="en-US" b="1" i="1" baseline="-25000" dirty="0"/>
                          <m:t>1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b="1" i="1" dirty="0"/>
                          <m:t>y</m:t>
                        </m:r>
                        <m:r>
                          <m:rPr>
                            <m:nor/>
                          </m:rPr>
                          <a:rPr lang="en-US" b="1" i="1" baseline="-25000" dirty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i="1" dirty="0"/>
                          <m:t>x</m:t>
                        </m:r>
                        <m:r>
                          <m:rPr>
                            <m:nor/>
                          </m:rPr>
                          <a:rPr lang="en-US" b="1" i="1" baseline="-25000" dirty="0"/>
                          <m:t>1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b="1" i="1" dirty="0"/>
                          <m:t>x</m:t>
                        </m:r>
                        <m:r>
                          <m:rPr>
                            <m:nor/>
                          </m:rPr>
                          <a:rPr lang="en-US" b="1" i="1" baseline="-25000" dirty="0"/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1" i="1" dirty="0"/>
                          <m:t>y</m:t>
                        </m:r>
                        <m:r>
                          <m:rPr>
                            <m:nor/>
                          </m:rPr>
                          <a:rPr lang="en-US" b="1" i="1" baseline="-25000" dirty="0" smtClean="0"/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b="1" i="1" dirty="0"/>
                          <m:t>y</m:t>
                        </m:r>
                        <m:r>
                          <m:rPr>
                            <m:nor/>
                          </m:rPr>
                          <a:rPr lang="en-US" b="1" i="1" baseline="-2500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i="1" dirty="0"/>
                          <m:t>x</m:t>
                        </m:r>
                        <m:r>
                          <m:rPr>
                            <m:nor/>
                          </m:rPr>
                          <a:rPr lang="en-US" b="1" i="1" baseline="-25000" dirty="0" smtClean="0"/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b="1" i="1" dirty="0"/>
                          <m:t>x</m:t>
                        </m:r>
                        <m:r>
                          <m:rPr>
                            <m:nor/>
                          </m:rPr>
                          <a:rPr lang="en-US" b="1" i="1" baseline="-25000" dirty="0" smtClean="0"/>
                          <m:t>1</m:t>
                        </m:r>
                      </m:den>
                    </m:f>
                  </m:oMath>
                </a14:m>
                <a:r>
                  <a:rPr lang="en-US" dirty="0" smtClean="0"/>
                  <a:t> =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71278"/>
                <a:ext cx="4017895" cy="1989775"/>
              </a:xfrm>
              <a:prstGeom prst="rect">
                <a:avLst/>
              </a:prstGeom>
              <a:blipFill rotWithShape="1">
                <a:blip r:embed="rId3"/>
                <a:stretch>
                  <a:fillRect l="-1366" t="-1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323408" y="2317804"/>
                <a:ext cx="3657600" cy="7062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𝒎</m:t>
                    </m:r>
                    <m:r>
                      <a:rPr lang="en-US" sz="28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1" i="1" dirty="0"/>
                          <m:t>y</m:t>
                        </m:r>
                        <m:r>
                          <m:rPr>
                            <m:nor/>
                          </m:rPr>
                          <a:rPr lang="en-US" sz="2800" b="1" i="1" baseline="-25000" dirty="0"/>
                          <m:t>1</m:t>
                        </m:r>
                        <m:r>
                          <a:rPr lang="en-US" sz="2800" b="1" i="1">
                            <a:latin typeface="Cambria Math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800" b="1" i="1" dirty="0"/>
                          <m:t>y</m:t>
                        </m:r>
                        <m:r>
                          <m:rPr>
                            <m:nor/>
                          </m:rPr>
                          <a:rPr lang="en-US" sz="2800" b="1" i="1" baseline="-25000" dirty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1" i="1" dirty="0"/>
                          <m:t>x</m:t>
                        </m:r>
                        <m:r>
                          <m:rPr>
                            <m:nor/>
                          </m:rPr>
                          <a:rPr lang="en-US" sz="2800" b="1" i="1" baseline="-25000" dirty="0"/>
                          <m:t>1</m:t>
                        </m:r>
                        <m:r>
                          <a:rPr lang="en-US" sz="2800" b="1" i="1">
                            <a:latin typeface="Cambria Math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800" b="1" i="1" dirty="0"/>
                          <m:t>x</m:t>
                        </m:r>
                        <m:r>
                          <m:rPr>
                            <m:nor/>
                          </m:rPr>
                          <a:rPr lang="en-US" sz="2800" b="1" i="1" baseline="-25000" dirty="0"/>
                          <m:t>2</m:t>
                        </m:r>
                      </m:den>
                    </m:f>
                  </m:oMath>
                </a14:m>
                <a:r>
                  <a:rPr lang="en-US" sz="2800" b="1" dirty="0"/>
                  <a:t> </a:t>
                </a:r>
                <a:r>
                  <a:rPr lang="en-US" sz="2800" b="1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b="1" i="1" dirty="0"/>
                          <m:t>y</m:t>
                        </m:r>
                        <m:r>
                          <m:rPr>
                            <m:nor/>
                          </m:rPr>
                          <a:rPr lang="en-US" sz="2800" b="1" i="1" baseline="-25000" dirty="0"/>
                          <m:t>2</m:t>
                        </m:r>
                        <m:r>
                          <a:rPr lang="en-US" sz="2800" b="1" i="1">
                            <a:latin typeface="Cambria Math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800" b="1" i="1" dirty="0"/>
                          <m:t>y</m:t>
                        </m:r>
                        <m:r>
                          <m:rPr>
                            <m:nor/>
                          </m:rPr>
                          <a:rPr lang="en-US" sz="2800" b="1" i="1" baseline="-25000" dirty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800" b="1" i="1" dirty="0"/>
                          <m:t>x</m:t>
                        </m:r>
                        <m:r>
                          <m:rPr>
                            <m:nor/>
                          </m:rPr>
                          <a:rPr lang="en-US" sz="2800" b="1" i="1" baseline="-25000" dirty="0"/>
                          <m:t>2</m:t>
                        </m:r>
                        <m:r>
                          <a:rPr lang="en-US" sz="2800" b="1" i="1">
                            <a:latin typeface="Cambria Math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800" b="1" i="1" dirty="0"/>
                          <m:t>x</m:t>
                        </m:r>
                        <m:r>
                          <m:rPr>
                            <m:nor/>
                          </m:rPr>
                          <a:rPr lang="en-US" sz="2800" b="1" i="1" baseline="-25000" dirty="0"/>
                          <m:t>1</m:t>
                        </m:r>
                      </m:den>
                    </m:f>
                  </m:oMath>
                </a14:m>
                <a:r>
                  <a:rPr lang="en-US" sz="2800" b="1" dirty="0"/>
                  <a:t> </a:t>
                </a: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3408" y="2317804"/>
                <a:ext cx="3657600" cy="706284"/>
              </a:xfrm>
              <a:prstGeom prst="rect">
                <a:avLst/>
              </a:prstGeom>
              <a:blipFill rotWithShape="1">
                <a:blip r:embed="rId4"/>
                <a:stretch>
                  <a:fillRect b="-11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5192459" y="3291038"/>
            <a:ext cx="9509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(</a:t>
            </a:r>
            <a:r>
              <a:rPr lang="en-US" sz="2400" b="1" i="1" dirty="0"/>
              <a:t>x</a:t>
            </a:r>
            <a:r>
              <a:rPr lang="en-US" sz="2400" b="1" i="1" baseline="-25000" dirty="0"/>
              <a:t>1</a:t>
            </a:r>
            <a:r>
              <a:rPr lang="en-US" sz="2400" b="1" i="1" dirty="0"/>
              <a:t>,y</a:t>
            </a:r>
            <a:r>
              <a:rPr lang="en-US" sz="2400" b="1" i="1" baseline="-25000" dirty="0"/>
              <a:t>1</a:t>
            </a:r>
            <a:r>
              <a:rPr lang="en-US" sz="2400" b="1" dirty="0"/>
              <a:t>)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6183059" y="3406453"/>
            <a:ext cx="381000" cy="230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16259" y="3972032"/>
            <a:ext cx="9509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(</a:t>
            </a:r>
            <a:r>
              <a:rPr lang="en-US" sz="2400" b="1" i="1" dirty="0" smtClean="0"/>
              <a:t>x</a:t>
            </a:r>
            <a:r>
              <a:rPr lang="en-US" sz="2400" b="1" i="1" baseline="-25000" dirty="0" smtClean="0"/>
              <a:t>2</a:t>
            </a:r>
            <a:r>
              <a:rPr lang="en-US" sz="2400" b="1" i="1" dirty="0" smtClean="0"/>
              <a:t>,y</a:t>
            </a:r>
            <a:r>
              <a:rPr lang="en-US" sz="2400" b="1" i="1" baseline="-25000" dirty="0" smtClean="0"/>
              <a:t>2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  <p:sp>
        <p:nvSpPr>
          <p:cNvPr id="16" name="Right Arrow 15"/>
          <p:cNvSpPr/>
          <p:nvPr/>
        </p:nvSpPr>
        <p:spPr>
          <a:xfrm>
            <a:off x="6144959" y="4087447"/>
            <a:ext cx="381000" cy="230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640259" y="3972718"/>
            <a:ext cx="1173719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2400" b="1"/>
            </a:lvl1pPr>
          </a:lstStyle>
          <a:p>
            <a:r>
              <a:rPr lang="en-US" dirty="0" smtClean="0"/>
              <a:t>(10,-10)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953000" y="5029902"/>
                <a:ext cx="3657600" cy="7397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𝒎</m:t>
                    </m:r>
                    <m:r>
                      <a:rPr lang="en-US" sz="28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</a:rPr>
                          <m:t>𝟔</m:t>
                        </m:r>
                        <m:r>
                          <a:rPr lang="en-US" sz="2800" b="1" i="1" smtClean="0">
                            <a:latin typeface="Cambria Math"/>
                          </a:rPr>
                          <m:t>−(−</m:t>
                        </m:r>
                        <m:r>
                          <a:rPr lang="en-US" sz="2800" b="1" i="1" smtClean="0">
                            <a:latin typeface="Cambria Math"/>
                          </a:rPr>
                          <m:t>𝟏𝟎</m:t>
                        </m:r>
                        <m:r>
                          <a:rPr lang="en-US" sz="2800" b="1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𝟐</m:t>
                        </m:r>
                        <m:r>
                          <a:rPr lang="en-US" sz="28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2800" b="1" i="1" smtClean="0">
                            <a:latin typeface="Cambria Math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2800" b="1" dirty="0"/>
                  <a:t> </a:t>
                </a:r>
                <a:r>
                  <a:rPr lang="en-US" sz="2800" b="1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dirty="0" smtClean="0">
                            <a:latin typeface="Cambria Math"/>
                          </a:rPr>
                          <m:t>−</m:t>
                        </m:r>
                        <m:r>
                          <a:rPr lang="en-US" sz="2800" b="1" i="1" dirty="0" smtClean="0">
                            <a:latin typeface="Cambria Math"/>
                          </a:rPr>
                          <m:t>𝟏𝟎</m:t>
                        </m:r>
                        <m:r>
                          <a:rPr lang="en-US" sz="2800" b="1" i="1" dirty="0" smtClean="0">
                            <a:latin typeface="Cambria Math"/>
                          </a:rPr>
                          <m:t>−</m:t>
                        </m:r>
                        <m:r>
                          <a:rPr lang="en-US" sz="2800" b="1" i="1" dirty="0" smtClean="0">
                            <a:latin typeface="Cambria Math"/>
                          </a:rPr>
                          <m:t>𝟔</m:t>
                        </m:r>
                      </m:num>
                      <m:den>
                        <m:r>
                          <a:rPr lang="en-US" sz="2800" b="1" i="1" dirty="0" smtClean="0">
                            <a:latin typeface="Cambria Math"/>
                          </a:rPr>
                          <m:t>𝟏𝟎</m:t>
                        </m:r>
                        <m:r>
                          <a:rPr lang="en-US" sz="2800" b="1" i="1" dirty="0" smtClean="0">
                            <a:latin typeface="Cambria Math"/>
                          </a:rPr>
                          <m:t>−</m:t>
                        </m:r>
                        <m:r>
                          <a:rPr lang="en-US" sz="2800" b="1" i="1" dirty="0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b="1" dirty="0" smtClean="0"/>
                  <a:t>=-2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029902"/>
                <a:ext cx="3657600" cy="739754"/>
              </a:xfrm>
              <a:prstGeom prst="rect">
                <a:avLst/>
              </a:prstGeom>
              <a:blipFill rotWithShape="1">
                <a:blip r:embed="rId5"/>
                <a:stretch>
                  <a:fillRect r="-1833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5867400" y="1293167"/>
            <a:ext cx="1188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slope m</a:t>
            </a:r>
          </a:p>
        </p:txBody>
      </p:sp>
      <p:sp>
        <p:nvSpPr>
          <p:cNvPr id="19" name="Right Brace 18"/>
          <p:cNvSpPr/>
          <p:nvPr/>
        </p:nvSpPr>
        <p:spPr>
          <a:xfrm>
            <a:off x="5410200" y="1066800"/>
            <a:ext cx="304800" cy="914400"/>
          </a:xfrm>
          <a:prstGeom prst="rightBrace">
            <a:avLst>
              <a:gd name="adj1" fmla="val 46171"/>
              <a:gd name="adj2" fmla="val 5000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1962950" y="914400"/>
            <a:ext cx="627850" cy="609600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514600" y="683566"/>
            <a:ext cx="739305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>
              <a:defRPr sz="2400" b="1"/>
            </a:lvl1pPr>
          </a:lstStyle>
          <a:p>
            <a:r>
              <a:rPr lang="en-US" sz="1800" dirty="0" smtClean="0"/>
              <a:t>(0,10)</a:t>
            </a:r>
            <a:endParaRPr lang="en-US" sz="1800" dirty="0"/>
          </a:p>
        </p:txBody>
      </p:sp>
      <p:sp>
        <p:nvSpPr>
          <p:cNvPr id="25" name="Rectangle 24"/>
          <p:cNvSpPr/>
          <p:nvPr/>
        </p:nvSpPr>
        <p:spPr>
          <a:xfrm>
            <a:off x="3160701" y="683566"/>
            <a:ext cx="657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b=10</a:t>
            </a:r>
            <a:endParaRPr lang="en-US" b="1" dirty="0"/>
          </a:p>
        </p:txBody>
      </p:sp>
      <p:sp>
        <p:nvSpPr>
          <p:cNvPr id="26" name="Subtitle 3"/>
          <p:cNvSpPr txBox="1">
            <a:spLocks/>
          </p:cNvSpPr>
          <p:nvPr/>
        </p:nvSpPr>
        <p:spPr>
          <a:xfrm>
            <a:off x="1453417" y="4317960"/>
            <a:ext cx="200105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i="1" dirty="0" smtClean="0"/>
              <a:t>y</a:t>
            </a:r>
            <a:r>
              <a:rPr lang="en-US" sz="3600" b="1" dirty="0" smtClean="0"/>
              <a:t>=</a:t>
            </a:r>
            <a:r>
              <a:rPr lang="en-US" sz="3600" b="1" dirty="0" err="1" smtClean="0"/>
              <a:t>m</a:t>
            </a:r>
            <a:r>
              <a:rPr lang="en-US" sz="3600" b="1" i="1" dirty="0" err="1" smtClean="0"/>
              <a:t>x</a:t>
            </a:r>
            <a:r>
              <a:rPr lang="en-US" sz="3600" b="1" dirty="0" err="1" smtClean="0"/>
              <a:t>+b</a:t>
            </a:r>
            <a:endParaRPr lang="en-US" sz="3600" b="1" dirty="0"/>
          </a:p>
        </p:txBody>
      </p:sp>
      <p:sp>
        <p:nvSpPr>
          <p:cNvPr id="27" name="Right Arrow 26"/>
          <p:cNvSpPr/>
          <p:nvPr/>
        </p:nvSpPr>
        <p:spPr>
          <a:xfrm rot="5400000">
            <a:off x="2140340" y="5104986"/>
            <a:ext cx="381000" cy="230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ubtitle 3"/>
          <p:cNvSpPr txBox="1">
            <a:spLocks/>
          </p:cNvSpPr>
          <p:nvPr/>
        </p:nvSpPr>
        <p:spPr>
          <a:xfrm>
            <a:off x="1445732" y="5486400"/>
            <a:ext cx="200105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i="1" dirty="0" smtClean="0"/>
              <a:t>y</a:t>
            </a:r>
            <a:r>
              <a:rPr lang="en-US" sz="3600" b="1" dirty="0" smtClean="0"/>
              <a:t>=-2</a:t>
            </a:r>
            <a:r>
              <a:rPr lang="en-US" sz="3600" b="1" i="1" dirty="0" smtClean="0"/>
              <a:t>x</a:t>
            </a:r>
            <a:r>
              <a:rPr lang="en-US" sz="3600" b="1" dirty="0" smtClean="0"/>
              <a:t>+10</a:t>
            </a:r>
            <a:endParaRPr lang="en-US" sz="3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058592" y="2435423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777344" y="167620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323408" y="2265405"/>
            <a:ext cx="2985631" cy="81108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280522" y="2133600"/>
            <a:ext cx="178727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(</a:t>
            </a:r>
            <a:r>
              <a:rPr lang="en-US" sz="1600" b="1" i="1" dirty="0" smtClean="0"/>
              <a:t>x</a:t>
            </a:r>
            <a:r>
              <a:rPr lang="en-US" sz="1600" b="1" i="1" baseline="-25000" dirty="0" smtClean="0"/>
              <a:t>1</a:t>
            </a:r>
            <a:r>
              <a:rPr lang="en-US" sz="1600" b="1" i="1" dirty="0" smtClean="0"/>
              <a:t>,y</a:t>
            </a:r>
            <a:r>
              <a:rPr lang="en-US" sz="1600" b="1" i="1" baseline="-25000" dirty="0" smtClean="0"/>
              <a:t>1</a:t>
            </a:r>
            <a:r>
              <a:rPr lang="en-US" sz="1600" b="1" dirty="0" smtClean="0"/>
              <a:t>) and </a:t>
            </a:r>
            <a:r>
              <a:rPr lang="en-US" sz="1600" b="1" dirty="0"/>
              <a:t>(</a:t>
            </a:r>
            <a:r>
              <a:rPr lang="en-US" sz="1600" b="1" i="1" dirty="0"/>
              <a:t>x</a:t>
            </a:r>
            <a:r>
              <a:rPr lang="en-US" sz="1600" b="1" i="1" baseline="-25000" dirty="0"/>
              <a:t>2</a:t>
            </a:r>
            <a:r>
              <a:rPr lang="en-US" sz="1600" b="1" i="1" dirty="0"/>
              <a:t>,y</a:t>
            </a:r>
            <a:r>
              <a:rPr lang="en-US" sz="1600" b="1" i="1" baseline="-25000" dirty="0"/>
              <a:t>2</a:t>
            </a:r>
            <a:r>
              <a:rPr lang="en-US" sz="1600" b="1" dirty="0"/>
              <a:t>)</a:t>
            </a:r>
          </a:p>
          <a:p>
            <a:r>
              <a:rPr lang="en-US" sz="1600" b="1" dirty="0" smtClean="0"/>
              <a:t>are any two different points on the line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89374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8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9" grpId="0"/>
      <p:bldP spid="10" grpId="0" animBg="1"/>
      <p:bldP spid="8" grpId="0" build="p"/>
      <p:bldP spid="11" grpId="0"/>
      <p:bldP spid="13" grpId="0"/>
      <p:bldP spid="12" grpId="0" animBg="1"/>
      <p:bldP spid="15" grpId="0"/>
      <p:bldP spid="16" grpId="0" animBg="1"/>
      <p:bldP spid="17" grpId="0"/>
      <p:bldP spid="18" grpId="0" build="p"/>
      <p:bldP spid="14" grpId="0"/>
      <p:bldP spid="19" grpId="0" animBg="1"/>
      <p:bldP spid="24" grpId="0"/>
      <p:bldP spid="25" grpId="0"/>
      <p:bldP spid="26" grpId="0"/>
      <p:bldP spid="27" grpId="0" animBg="1"/>
      <p:bldP spid="28" grpId="0"/>
      <p:bldP spid="29" grpId="0" animBg="1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898307"/>
            <a:ext cx="55626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2514600" y="3200400"/>
            <a:ext cx="182880" cy="18288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657600" y="5410200"/>
            <a:ext cx="182880" cy="18288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362200" y="216303"/>
            <a:ext cx="4729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The rate of change between two points: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45699" y="4157543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362200" y="990600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>
            <a:stCxn id="4" idx="6"/>
          </p:cNvCxnSpPr>
          <p:nvPr/>
        </p:nvCxnSpPr>
        <p:spPr>
          <a:xfrm>
            <a:off x="2697480" y="3291840"/>
            <a:ext cx="1036320" cy="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733800" y="3291840"/>
            <a:ext cx="0" cy="2274458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749040" y="3291840"/>
            <a:ext cx="518160" cy="0"/>
          </a:xfrm>
          <a:prstGeom prst="line">
            <a:avLst/>
          </a:prstGeom>
          <a:ln w="285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767051" y="5509953"/>
            <a:ext cx="518160" cy="0"/>
          </a:xfrm>
          <a:prstGeom prst="line">
            <a:avLst/>
          </a:prstGeom>
          <a:ln w="285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114800" y="3291840"/>
            <a:ext cx="0" cy="2209800"/>
          </a:xfrm>
          <a:prstGeom prst="straightConnector1">
            <a:avLst/>
          </a:prstGeom>
          <a:ln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299066" y="4396740"/>
            <a:ext cx="7120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Rise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2627016" y="2743200"/>
            <a:ext cx="0" cy="533400"/>
          </a:xfrm>
          <a:prstGeom prst="line">
            <a:avLst/>
          </a:prstGeom>
          <a:ln w="285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3733800" y="2729345"/>
            <a:ext cx="0" cy="533400"/>
          </a:xfrm>
          <a:prstGeom prst="line">
            <a:avLst/>
          </a:prstGeom>
          <a:ln w="28575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2627016" y="2895599"/>
            <a:ext cx="1106784" cy="1"/>
          </a:xfrm>
          <a:prstGeom prst="straightConnector1">
            <a:avLst/>
          </a:prstGeom>
          <a:ln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824381" y="2357735"/>
            <a:ext cx="6880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Run</a:t>
            </a:r>
            <a:endParaRPr lang="en-US" sz="24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6172200" y="983178"/>
                <a:ext cx="2218877" cy="11614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b="1" dirty="0">
                    <a:solidFill>
                      <a:srgbClr val="FF0000"/>
                    </a:solidFill>
                  </a:rPr>
                  <a:t>m</a:t>
                </a:r>
                <a:r>
                  <a:rPr lang="en-US" sz="4800" b="1" dirty="0" smtClean="0">
                    <a:solidFill>
                      <a:srgbClr val="FF0000"/>
                    </a:solidFill>
                  </a:rPr>
                  <a:t> =</a:t>
                </a:r>
                <a14:m>
                  <m:oMath xmlns:m="http://schemas.openxmlformats.org/officeDocument/2006/math">
                    <m:r>
                      <a:rPr lang="en-US" sz="4800" b="1" i="0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4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𝑹𝒊𝒔𝒆</m:t>
                        </m:r>
                      </m:num>
                      <m:den>
                        <m:r>
                          <a:rPr lang="en-US" sz="4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𝑹𝒖𝒏</m:t>
                        </m:r>
                      </m:den>
                    </m:f>
                  </m:oMath>
                </a14:m>
                <a:endParaRPr lang="en-US" sz="4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983178"/>
                <a:ext cx="2218877" cy="1161472"/>
              </a:xfrm>
              <a:prstGeom prst="rect">
                <a:avLst/>
              </a:prstGeom>
              <a:blipFill rotWithShape="1">
                <a:blip r:embed="rId3"/>
                <a:stretch>
                  <a:fillRect l="-12672" b="-14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Connector 55"/>
          <p:cNvCxnSpPr/>
          <p:nvPr/>
        </p:nvCxnSpPr>
        <p:spPr>
          <a:xfrm flipV="1">
            <a:off x="6172200" y="1388654"/>
            <a:ext cx="0" cy="533400"/>
          </a:xfrm>
          <a:prstGeom prst="line">
            <a:avLst/>
          </a:prstGeom>
          <a:ln w="5715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6816895" y="1388654"/>
            <a:ext cx="0" cy="533400"/>
          </a:xfrm>
          <a:prstGeom prst="line">
            <a:avLst/>
          </a:prstGeom>
          <a:ln w="5715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5979502" y="2626038"/>
            <a:ext cx="29145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Determine the sign + or -of slope!!!!!!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5" name="Down Arrow 54"/>
          <p:cNvSpPr/>
          <p:nvPr/>
        </p:nvSpPr>
        <p:spPr>
          <a:xfrm>
            <a:off x="7091675" y="2144650"/>
            <a:ext cx="364421" cy="443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6164446" y="4400204"/>
                <a:ext cx="2837636" cy="11614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b="1" dirty="0">
                    <a:solidFill>
                      <a:srgbClr val="FF0000"/>
                    </a:solidFill>
                  </a:rPr>
                  <a:t>m</a:t>
                </a:r>
                <a:r>
                  <a:rPr lang="en-US" sz="4800" b="1" dirty="0" smtClean="0">
                    <a:solidFill>
                      <a:srgbClr val="FF0000"/>
                    </a:solidFill>
                  </a:rPr>
                  <a:t> =</a:t>
                </a:r>
                <a14:m>
                  <m:oMath xmlns:m="http://schemas.openxmlformats.org/officeDocument/2006/math">
                    <m:r>
                      <a:rPr lang="en-US" sz="4800" b="1" i="0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4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𝑹𝒊𝒔𝒆</m:t>
                        </m:r>
                      </m:num>
                      <m:den>
                        <m:r>
                          <a:rPr lang="en-US" sz="48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𝑹𝒖𝒏</m:t>
                        </m:r>
                      </m:den>
                    </m:f>
                  </m:oMath>
                </a14:m>
                <a:r>
                  <a:rPr lang="en-US" sz="4800" b="1" dirty="0" smtClean="0">
                    <a:solidFill>
                      <a:srgbClr val="FF0000"/>
                    </a:solidFill>
                  </a:rPr>
                  <a:t>=2</a:t>
                </a:r>
                <a:endParaRPr lang="en-US" sz="4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4446" y="4400204"/>
                <a:ext cx="2837636" cy="1161472"/>
              </a:xfrm>
              <a:prstGeom prst="rect">
                <a:avLst/>
              </a:prstGeom>
              <a:blipFill rotWithShape="1">
                <a:blip r:embed="rId4"/>
                <a:stretch>
                  <a:fillRect l="-9657" r="-9013" b="-14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Straight Connector 60"/>
          <p:cNvCxnSpPr/>
          <p:nvPr/>
        </p:nvCxnSpPr>
        <p:spPr>
          <a:xfrm flipV="1">
            <a:off x="6164446" y="4805680"/>
            <a:ext cx="0" cy="533400"/>
          </a:xfrm>
          <a:prstGeom prst="line">
            <a:avLst/>
          </a:prstGeom>
          <a:ln w="5715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6809141" y="4805680"/>
            <a:ext cx="0" cy="533400"/>
          </a:xfrm>
          <a:prstGeom prst="line">
            <a:avLst/>
          </a:prstGeom>
          <a:ln w="5715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Down Arrow 62"/>
          <p:cNvSpPr/>
          <p:nvPr/>
        </p:nvSpPr>
        <p:spPr>
          <a:xfrm>
            <a:off x="7056835" y="5371121"/>
            <a:ext cx="364421" cy="4439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6537039" y="5817084"/>
                <a:ext cx="1768433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b="1" dirty="0">
                    <a:solidFill>
                      <a:srgbClr val="FF0000"/>
                    </a:solidFill>
                  </a:rPr>
                  <a:t>m</a:t>
                </a:r>
                <a:r>
                  <a:rPr lang="en-US" sz="4800" b="1" dirty="0" smtClean="0">
                    <a:solidFill>
                      <a:srgbClr val="FF0000"/>
                    </a:solidFill>
                  </a:rPr>
                  <a:t> =</a:t>
                </a:r>
                <a14:m>
                  <m:oMath xmlns:m="http://schemas.openxmlformats.org/officeDocument/2006/math">
                    <m:r>
                      <a:rPr lang="en-US" sz="4800" b="1" i="0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4800" b="1" dirty="0" smtClean="0">
                    <a:solidFill>
                      <a:srgbClr val="FF0000"/>
                    </a:solidFill>
                  </a:rPr>
                  <a:t>-2</a:t>
                </a:r>
                <a:endParaRPr lang="en-US" sz="48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7039" y="5817084"/>
                <a:ext cx="1768433" cy="830997"/>
              </a:xfrm>
              <a:prstGeom prst="rect">
                <a:avLst/>
              </a:prstGeom>
              <a:blipFill rotWithShape="1">
                <a:blip r:embed="rId5"/>
                <a:stretch>
                  <a:fillRect l="-15517" t="-16058" r="-15172" b="-379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020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41" grpId="0"/>
      <p:bldP spid="52" grpId="0"/>
      <p:bldP spid="53" grpId="0"/>
      <p:bldP spid="58" grpId="0"/>
      <p:bldP spid="55" grpId="0" animBg="1"/>
      <p:bldP spid="60" grpId="0"/>
      <p:bldP spid="63" grpId="0" animBg="1"/>
      <p:bldP spid="6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1500</TotalTime>
  <Words>793</Words>
  <Application>Microsoft Office PowerPoint</Application>
  <PresentationFormat>On-screen Show (4:3)</PresentationFormat>
  <Paragraphs>165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9.4 Slope-intercept  form of Linear Equation</vt:lpstr>
      <vt:lpstr>Reviews of Previous Classes</vt:lpstr>
      <vt:lpstr>PowerPoint Presentation</vt:lpstr>
      <vt:lpstr>PowerPoint Presentation</vt:lpstr>
      <vt:lpstr>PowerPoint Presentation</vt:lpstr>
      <vt:lpstr>PowerPoint Presentation</vt:lpstr>
      <vt:lpstr>Desmos Play Time</vt:lpstr>
      <vt:lpstr>PowerPoint Presentation</vt:lpstr>
      <vt:lpstr>PowerPoint Presentation</vt:lpstr>
      <vt:lpstr>In summary: calculate slope 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135</cp:revision>
  <dcterms:created xsi:type="dcterms:W3CDTF">2020-02-29T07:44:41Z</dcterms:created>
  <dcterms:modified xsi:type="dcterms:W3CDTF">2020-03-09T05:50:18Z</dcterms:modified>
</cp:coreProperties>
</file>