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3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41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4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433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3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1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42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4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E719C-9542-4646-8F22-3A5E6AECF87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0C812D-9B2F-4EC3-B4A7-CB5EEE5D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8C2D-6B6D-4DA8-99E5-156EB63D6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Counting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C49B3-66AE-4532-8AE2-E3205A5AA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 Challengers</a:t>
            </a:r>
          </a:p>
        </p:txBody>
      </p:sp>
    </p:spTree>
    <p:extLst>
      <p:ext uri="{BB962C8B-B14F-4D97-AF65-F5344CB8AC3E}">
        <p14:creationId xmlns:p14="http://schemas.microsoft.com/office/powerpoint/2010/main" val="98656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22CA-60D8-4499-90D2-7246CECC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3F648-D12C-4785-B158-B4B083CE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Sergio’s Pizza Place offers 20 different pizza toppings.   They have a special that costs $5 for any 2 – topping pizza.   How many different 2 – topping pizzas could you create?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6B7C094-A487-4588-8E26-3E3372ECE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16769"/>
              </p:ext>
            </p:extLst>
          </p:nvPr>
        </p:nvGraphicFramePr>
        <p:xfrm>
          <a:off x="3251200" y="4238625"/>
          <a:ext cx="390525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231560" imgH="406080" progId="Equation.DSMT4">
                  <p:embed/>
                </p:oleObj>
              </mc:Choice>
              <mc:Fallback>
                <p:oleObj name="Equation" r:id="rId3" imgW="1231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1200" y="4238625"/>
                        <a:ext cx="3905250" cy="1287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4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1EC40-40D5-4AA5-8455-0B3CF654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B43C4-90B7-40E1-BAA6-DDEDEFC4B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 school club has 5 grade 8’s, 4 grade 9’s and 7 grade 10’s.   In how many ways can a fundraising committee be set-up to include one student from each grade?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71225E-A7ED-4643-B33D-2E8F624D43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08469"/>
              </p:ext>
            </p:extLst>
          </p:nvPr>
        </p:nvGraphicFramePr>
        <p:xfrm>
          <a:off x="2639702" y="4406761"/>
          <a:ext cx="5059811" cy="88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307880" imgH="228600" progId="Equation.DSMT4">
                  <p:embed/>
                </p:oleObj>
              </mc:Choice>
              <mc:Fallback>
                <p:oleObj name="Equation" r:id="rId3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9702" y="4406761"/>
                        <a:ext cx="5059811" cy="884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9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F46B-36AF-4655-BCFD-FF2AFBF2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Fundamental Counting Principle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E1EDF-5458-4277-BA73-76E6CD85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The Fundamental Counting principle states:  If there are A ways to make a 1</a:t>
            </a:r>
            <a:r>
              <a:rPr lang="en-US" sz="2800" baseline="30000" dirty="0"/>
              <a:t>st</a:t>
            </a:r>
            <a:r>
              <a:rPr lang="en-US" sz="2800" dirty="0"/>
              <a:t> choice, B ways to make a 2</a:t>
            </a:r>
            <a:r>
              <a:rPr lang="en-US" sz="2800" baseline="30000" dirty="0"/>
              <a:t>nd</a:t>
            </a:r>
            <a:r>
              <a:rPr lang="en-US" sz="2800" dirty="0"/>
              <a:t> choice, C ways to make a 3</a:t>
            </a:r>
            <a:r>
              <a:rPr lang="en-US" sz="2800" baseline="30000" dirty="0"/>
              <a:t>rd</a:t>
            </a:r>
            <a:r>
              <a:rPr lang="en-US" sz="2800" dirty="0"/>
              <a:t> choice, </a:t>
            </a:r>
            <a:r>
              <a:rPr lang="en-US" sz="2800" dirty="0" err="1"/>
              <a:t>etc</a:t>
            </a:r>
            <a:r>
              <a:rPr lang="en-US" sz="2800" dirty="0"/>
              <a:t>…  Then the total number of choices is: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 x B x C x …..</a:t>
            </a:r>
          </a:p>
        </p:txBody>
      </p:sp>
    </p:spTree>
    <p:extLst>
      <p:ext uri="{BB962C8B-B14F-4D97-AF65-F5344CB8AC3E}">
        <p14:creationId xmlns:p14="http://schemas.microsoft.com/office/powerpoint/2010/main" val="23634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28ED-BC72-4F92-A5C4-9898600C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6F6E9-799F-4F0C-883B-80DB7D6CB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A license plate has 3 digits following by 3 letters.   The letters I and O are not used.    How many license plates are possible?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____  ____  ____  ____  ____   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sz="2800" dirty="0"/>
              <a:t>= 13 824 000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25CC3-D4AC-4810-B5A6-953667A74508}"/>
              </a:ext>
            </a:extLst>
          </p:cNvPr>
          <p:cNvSpPr txBox="1"/>
          <p:nvPr/>
        </p:nvSpPr>
        <p:spPr>
          <a:xfrm>
            <a:off x="2208547" y="3941384"/>
            <a:ext cx="5595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  x  10  x  10  x  24  x  24  x 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45F5-AD4C-437C-ABB7-3500AACC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3F11-AC86-4156-9A83-48D0694FD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Permutations are an ordered arrangement of items.   The number of ways to arrange </a:t>
            </a:r>
            <a:r>
              <a:rPr lang="en-US" sz="2800" i="1" dirty="0"/>
              <a:t>n</a:t>
            </a:r>
            <a:r>
              <a:rPr lang="en-US" sz="2800" dirty="0"/>
              <a:t> items is </a:t>
            </a:r>
            <a:r>
              <a:rPr lang="en-US" sz="2800" i="1" dirty="0"/>
              <a:t>n</a:t>
            </a:r>
            <a:r>
              <a:rPr lang="en-US" sz="2800" dirty="0"/>
              <a:t>!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Note: </a:t>
            </a:r>
            <a:r>
              <a:rPr lang="en-US" sz="2800" i="1" dirty="0"/>
              <a:t>n</a:t>
            </a:r>
            <a:r>
              <a:rPr lang="en-US" sz="2800" dirty="0"/>
              <a:t>! = </a:t>
            </a:r>
            <a:r>
              <a:rPr lang="en-US" sz="2800" i="1" dirty="0"/>
              <a:t>n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– 1)(</a:t>
            </a:r>
            <a:r>
              <a:rPr lang="en-US" sz="2800" i="1" dirty="0"/>
              <a:t>n</a:t>
            </a:r>
            <a:r>
              <a:rPr lang="en-US" sz="2800" dirty="0"/>
              <a:t> – 2)(</a:t>
            </a:r>
            <a:r>
              <a:rPr lang="en-US" sz="2800" i="1" dirty="0"/>
              <a:t>n</a:t>
            </a:r>
            <a:r>
              <a:rPr lang="en-US" sz="2800" dirty="0"/>
              <a:t> – 3)…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e.g. 5! = 5 x 4 x 3 x 2 x 1</a:t>
            </a:r>
          </a:p>
        </p:txBody>
      </p:sp>
    </p:spTree>
    <p:extLst>
      <p:ext uri="{BB962C8B-B14F-4D97-AF65-F5344CB8AC3E}">
        <p14:creationId xmlns:p14="http://schemas.microsoft.com/office/powerpoint/2010/main" val="203560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FA35-72C8-4DBF-9D82-D780E070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DC29-3BE9-4B22-95CC-568907AD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number of permutations that can be made from a set of </a:t>
            </a:r>
            <a:r>
              <a:rPr lang="en-US" sz="2800" i="1" dirty="0"/>
              <a:t>n</a:t>
            </a:r>
            <a:r>
              <a:rPr lang="en-US" sz="2800" dirty="0"/>
              <a:t> different items where only </a:t>
            </a:r>
            <a:r>
              <a:rPr lang="en-US" sz="2800" i="1" dirty="0"/>
              <a:t>r</a:t>
            </a:r>
            <a:r>
              <a:rPr lang="en-US" sz="2800" dirty="0"/>
              <a:t> of them are being used is: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(where </a:t>
            </a:r>
            <a:r>
              <a:rPr lang="en-US" sz="2800" i="1" dirty="0"/>
              <a:t>n</a:t>
            </a:r>
            <a:r>
              <a:rPr lang="en-US" sz="2800" dirty="0"/>
              <a:t> and </a:t>
            </a:r>
            <a:r>
              <a:rPr lang="en-US" sz="2800" i="1" dirty="0"/>
              <a:t>r</a:t>
            </a:r>
            <a:r>
              <a:rPr lang="en-US" sz="2800" dirty="0"/>
              <a:t> are whole numbers and </a:t>
            </a:r>
            <a:r>
              <a:rPr lang="en-US" sz="2800" i="1" dirty="0"/>
              <a:t>n</a:t>
            </a:r>
            <a:r>
              <a:rPr lang="en-US" sz="2800" dirty="0"/>
              <a:t> ≥ </a:t>
            </a:r>
            <a:r>
              <a:rPr lang="en-US" sz="2800" i="1" dirty="0"/>
              <a:t>r)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4E32DE-96B1-4083-904C-0A01E81EF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502223"/>
              </p:ext>
            </p:extLst>
          </p:nvPr>
        </p:nvGraphicFramePr>
        <p:xfrm>
          <a:off x="3326295" y="3665952"/>
          <a:ext cx="2385391" cy="11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863280" imgH="431640" progId="Equation.DSMT4">
                  <p:embed/>
                </p:oleObj>
              </mc:Choice>
              <mc:Fallback>
                <p:oleObj name="Equation" r:id="rId3" imgW="863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295" y="3665952"/>
                        <a:ext cx="2385391" cy="1192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29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9935-A176-4E08-ABC5-B6E0449F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9BEED-9F60-4133-953D-2B94489F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671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used car lot has 10 different cars to display.  There is room for 3 of them to park close to the street for easy viewing.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a) How many ways can they arrange the cars to be parked close to the street?</a:t>
            </a:r>
          </a:p>
          <a:p>
            <a:pPr marL="0" indent="0">
              <a:buNone/>
            </a:pPr>
            <a:r>
              <a:rPr lang="en-US" sz="2000" dirty="0"/>
              <a:t>				</a:t>
            </a:r>
            <a:r>
              <a:rPr lang="en-US" dirty="0"/>
              <a:t>10</a:t>
            </a:r>
            <a:r>
              <a:rPr lang="en-US" sz="2000" dirty="0"/>
              <a:t>P</a:t>
            </a:r>
            <a:r>
              <a:rPr lang="en-US" dirty="0"/>
              <a:t>3</a:t>
            </a:r>
            <a:r>
              <a:rPr lang="en-US" sz="2000" dirty="0"/>
              <a:t> = 10!/7! = 10 x 9 x 8 = 720</a:t>
            </a:r>
            <a:endParaRPr lang="en-US" sz="1400" dirty="0"/>
          </a:p>
          <a:p>
            <a:pPr marL="0" indent="0">
              <a:buNone/>
            </a:pPr>
            <a:r>
              <a:rPr lang="en-US" sz="2000" dirty="0"/>
              <a:t>b) How many ways can they arrange the cars if the BMW must go in the middle?</a:t>
            </a:r>
          </a:p>
          <a:p>
            <a:pPr marL="0" indent="0">
              <a:buNone/>
            </a:pPr>
            <a:r>
              <a:rPr lang="en-US" sz="2000" dirty="0"/>
              <a:t>				</a:t>
            </a:r>
            <a:r>
              <a:rPr lang="en-US" dirty="0"/>
              <a:t>9</a:t>
            </a:r>
            <a:r>
              <a:rPr lang="en-US" sz="2000" dirty="0"/>
              <a:t>P</a:t>
            </a:r>
            <a:r>
              <a:rPr lang="en-US" dirty="0"/>
              <a:t>2</a:t>
            </a:r>
            <a:r>
              <a:rPr lang="en-US" sz="2000" dirty="0"/>
              <a:t> = 9!/7! = 9 x 8 = 72</a:t>
            </a:r>
          </a:p>
          <a:p>
            <a:pPr marL="0" indent="0">
              <a:buNone/>
            </a:pPr>
            <a:r>
              <a:rPr lang="en-US" sz="2000" dirty="0"/>
              <a:t>c) How many ways can they arrange the cars if the BMW must be on the end?</a:t>
            </a:r>
          </a:p>
          <a:p>
            <a:pPr marL="0" indent="0">
              <a:buNone/>
            </a:pPr>
            <a:r>
              <a:rPr lang="en-US" sz="2000" dirty="0"/>
              <a:t>				 9</a:t>
            </a:r>
            <a:r>
              <a:rPr lang="en-US" sz="2400" dirty="0"/>
              <a:t>P</a:t>
            </a:r>
            <a:r>
              <a:rPr lang="en-US" sz="2000" dirty="0"/>
              <a:t>2 x 2 = 144</a:t>
            </a:r>
          </a:p>
        </p:txBody>
      </p:sp>
    </p:spTree>
    <p:extLst>
      <p:ext uri="{BB962C8B-B14F-4D97-AF65-F5344CB8AC3E}">
        <p14:creationId xmlns:p14="http://schemas.microsoft.com/office/powerpoint/2010/main" val="19085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4A4E-940F-479F-86BA-6AF95EAA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 with identical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77627-42B4-4000-B03D-BF508734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number of permutations of </a:t>
            </a:r>
            <a:r>
              <a:rPr lang="en-US" sz="2800" i="1" dirty="0"/>
              <a:t>n</a:t>
            </a:r>
            <a:r>
              <a:rPr lang="en-US" sz="2800" dirty="0"/>
              <a:t> objects, where </a:t>
            </a:r>
            <a:r>
              <a:rPr lang="en-US" sz="2800" i="1" dirty="0"/>
              <a:t>a</a:t>
            </a:r>
            <a:r>
              <a:rPr lang="en-US" sz="2800" dirty="0"/>
              <a:t> are identical, another </a:t>
            </a:r>
            <a:r>
              <a:rPr lang="en-US" sz="2800" i="1" dirty="0"/>
              <a:t>b</a:t>
            </a:r>
            <a:r>
              <a:rPr lang="en-US" sz="2800" dirty="0"/>
              <a:t> are identical, another </a:t>
            </a:r>
            <a:r>
              <a:rPr lang="en-US" sz="2800" i="1" dirty="0"/>
              <a:t>c</a:t>
            </a:r>
            <a:r>
              <a:rPr lang="en-US" sz="2800" dirty="0"/>
              <a:t> are </a:t>
            </a:r>
            <a:r>
              <a:rPr lang="en-US" sz="2800" dirty="0" err="1"/>
              <a:t>indentical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… is: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			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F1F724-4B82-4814-AF7A-EB42A98BB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843645"/>
              </p:ext>
            </p:extLst>
          </p:nvPr>
        </p:nvGraphicFramePr>
        <p:xfrm>
          <a:off x="3845339" y="3803065"/>
          <a:ext cx="2078384" cy="127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660240" imgH="406080" progId="Equation.DSMT4">
                  <p:embed/>
                </p:oleObj>
              </mc:Choice>
              <mc:Fallback>
                <p:oleObj name="Equation" r:id="rId3" imgW="6602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5339" y="3803065"/>
                        <a:ext cx="2078384" cy="1279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90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7ABC-562D-41FE-8FE6-7433E54C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77AD-1914-4365-9180-BC78AAA5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419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How many ways are there to arrange all the letters in the word ORANGE?</a:t>
            </a:r>
          </a:p>
          <a:p>
            <a:pPr marL="0" indent="0">
              <a:buNone/>
            </a:pPr>
            <a:r>
              <a:rPr lang="en-US" sz="2800" dirty="0"/>
              <a:t>					6! = 720</a:t>
            </a:r>
          </a:p>
          <a:p>
            <a:pPr marL="0" indent="0">
              <a:buNone/>
            </a:pPr>
            <a:r>
              <a:rPr lang="en-US" sz="2800" dirty="0"/>
              <a:t>How many 2-letter words can we make from the letters in the word ORANGE?</a:t>
            </a:r>
          </a:p>
          <a:p>
            <a:pPr marL="0" indent="0">
              <a:buNone/>
            </a:pPr>
            <a:r>
              <a:rPr lang="en-US" sz="2800" dirty="0"/>
              <a:t>					6P2 = 30</a:t>
            </a:r>
          </a:p>
          <a:p>
            <a:pPr marL="0" indent="0">
              <a:buNone/>
            </a:pPr>
            <a:r>
              <a:rPr lang="en-US" sz="2800" dirty="0"/>
              <a:t>How many ways are there to arrange all the letters in the word ORANGATANG?</a:t>
            </a:r>
          </a:p>
          <a:p>
            <a:pPr marL="0" indent="0">
              <a:buNone/>
            </a:pPr>
            <a:r>
              <a:rPr lang="en-US" sz="2800" dirty="0"/>
              <a:t>								= 151 200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AD5061D-80B5-43E2-B410-942042F38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6033"/>
              </p:ext>
            </p:extLst>
          </p:nvPr>
        </p:nvGraphicFramePr>
        <p:xfrm>
          <a:off x="3384550" y="5476973"/>
          <a:ext cx="1001920" cy="82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495000" imgH="406080" progId="Equation.DSMT4">
                  <p:embed/>
                </p:oleObj>
              </mc:Choice>
              <mc:Fallback>
                <p:oleObj name="Equation" r:id="rId3" imgW="4950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4550" y="5476973"/>
                        <a:ext cx="1001920" cy="82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8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2FEE-DB02-4441-A615-A194CD54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3F70E-DD04-420D-B314-9DD32C6E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combination is an UNORDERED arrangement of objects.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number of combinations on </a:t>
            </a:r>
            <a:r>
              <a:rPr lang="en-US" sz="2800" i="1" dirty="0"/>
              <a:t>n</a:t>
            </a:r>
            <a:r>
              <a:rPr lang="en-US" sz="2800" dirty="0"/>
              <a:t> different items where only </a:t>
            </a:r>
            <a:r>
              <a:rPr lang="en-US" sz="2800" i="1" dirty="0"/>
              <a:t>r</a:t>
            </a:r>
            <a:r>
              <a:rPr lang="en-US" sz="2800" dirty="0"/>
              <a:t> of them are being used is: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EF2080B-75A3-4508-A900-5CBB67F07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922755"/>
              </p:ext>
            </p:extLst>
          </p:nvPr>
        </p:nvGraphicFramePr>
        <p:xfrm>
          <a:off x="3165475" y="4619625"/>
          <a:ext cx="28416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028520" imgH="431640" progId="Equation.DSMT4">
                  <p:embed/>
                </p:oleObj>
              </mc:Choice>
              <mc:Fallback>
                <p:oleObj name="Equation" r:id="rId3" imgW="102852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14E32DE-96B1-4083-904C-0A01E81EFA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5475" y="4619625"/>
                        <a:ext cx="2841625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312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391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Equation</vt:lpstr>
      <vt:lpstr>MathType 6.0 Equation</vt:lpstr>
      <vt:lpstr>Counting Methods</vt:lpstr>
      <vt:lpstr>Fundamental Counting Principle </vt:lpstr>
      <vt:lpstr>Example:</vt:lpstr>
      <vt:lpstr>Permutations</vt:lpstr>
      <vt:lpstr>Permutations continued</vt:lpstr>
      <vt:lpstr>Example</vt:lpstr>
      <vt:lpstr>Permutations with identical objects</vt:lpstr>
      <vt:lpstr>Example</vt:lpstr>
      <vt:lpstr>Combinations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Methods</dc:title>
  <dc:creator>Jodi Drake</dc:creator>
  <cp:lastModifiedBy>Jodi Drake</cp:lastModifiedBy>
  <cp:revision>13</cp:revision>
  <dcterms:created xsi:type="dcterms:W3CDTF">2019-12-02T21:17:47Z</dcterms:created>
  <dcterms:modified xsi:type="dcterms:W3CDTF">2019-12-03T17:40:48Z</dcterms:modified>
</cp:coreProperties>
</file>